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21.png" ContentType="image/png"/>
  <Override PartName="/ppt/media/image20.png" ContentType="image/png"/>
  <Override PartName="/ppt/media/image19.png" ContentType="image/png"/>
  <Override PartName="/ppt/media/image18.jpeg" ContentType="image/jpeg"/>
  <Override PartName="/ppt/media/image17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23.png" ContentType="image/png"/>
  <Override PartName="/ppt/media/image12.png" ContentType="image/png"/>
  <Override PartName="/ppt/media/image10.png" ContentType="image/png"/>
  <Override PartName="/ppt/media/image22.jpeg" ContentType="image/jpe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748320" y="2914560"/>
            <a:ext cx="1646640" cy="13140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37160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1314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51560" y="360108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51560" y="2914560"/>
            <a:ext cx="312336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371600" y="3601080"/>
            <a:ext cx="6400440" cy="62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8b8b8b"/>
                </a:solidFill>
                <a:latin typeface="Calibri"/>
              </a:rPr>
              <a:t>Образец подзаголовка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14.4.17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E0E1F1-06CE-4258-9ECB-3E7CAFBA11E4}" type="slidenum">
              <a:rPr lang="ru-RU" sz="1200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084680" y="2376360"/>
            <a:ext cx="695628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17375e"/>
                </a:solidFill>
                <a:latin typeface="Arial Narrow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4034520" y="4725360"/>
            <a:ext cx="13928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Ставрополь, 2017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6E83616-0BBD-4BA6-9A77-3CFE3EA14C01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86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87" name="CustomShape 3"/>
          <p:cNvSpPr/>
          <p:nvPr/>
        </p:nvSpPr>
        <p:spPr>
          <a:xfrm>
            <a:off x="6024240" y="510840"/>
            <a:ext cx="3119400" cy="374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Если после того, как Вы нажали кнопку </a:t>
            </a:r>
            <a:r>
              <a:rPr b="1" lang="ru-RU" sz="1400" strike="noStrike">
                <a:solidFill>
                  <a:srgbClr val="00aeef"/>
                </a:solidFill>
                <a:latin typeface="Arial Narrow"/>
              </a:rPr>
              <a:t>«Отправить сообщение»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strike="noStrike">
                <a:solidFill>
                  <a:srgbClr val="ff0000"/>
                </a:solidFill>
                <a:latin typeface="Arial Narrow"/>
              </a:rPr>
              <a:t>«Ошибка!»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, значит: 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1400" strike="noStrike">
                <a:solidFill>
                  <a:srgbClr val="00aeef"/>
                </a:solidFill>
                <a:latin typeface="Arial Narrow"/>
              </a:rPr>
              <a:t>либо не заполнены или неверно заполнены обязательные для заполнения поля, 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ru-RU" sz="1400" strike="noStrike">
                <a:solidFill>
                  <a:srgbClr val="00aeef"/>
                </a:solidFill>
                <a:latin typeface="Arial Narrow"/>
              </a:rPr>
              <a:t> </a:t>
            </a:r>
            <a:r>
              <a:rPr lang="ru-RU" sz="1400" strike="noStrike">
                <a:solidFill>
                  <a:srgbClr val="00aeef"/>
                </a:solidFill>
                <a:latin typeface="Arial Narrow"/>
              </a:rPr>
              <a:t>либо неверно указан защитный код 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(представлено на рисунке).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Внимательно изучите сообщения об ошибках! 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b="1" lang="ru-RU" sz="1400" strike="noStrike">
                <a:solidFill>
                  <a:srgbClr val="00aeef"/>
                </a:solidFill>
                <a:latin typeface="Arial Narrow"/>
              </a:rPr>
              <a:t>«Отправить сообщение»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 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.</a:t>
            </a:r>
            <a:endParaRPr/>
          </a:p>
        </p:txBody>
      </p:sp>
      <p:pic>
        <p:nvPicPr>
          <p:cNvPr id="88" name="Объект 3" descr=""/>
          <p:cNvPicPr/>
          <p:nvPr/>
        </p:nvPicPr>
        <p:blipFill>
          <a:blip r:embed="rId2"/>
          <a:srcRect l="0" t="1865" r="0" b="3450"/>
          <a:stretch/>
        </p:blipFill>
        <p:spPr>
          <a:xfrm>
            <a:off x="362520" y="1022040"/>
            <a:ext cx="5596920" cy="3361320"/>
          </a:xfrm>
          <a:prstGeom prst="rect">
            <a:avLst/>
          </a:prstGeom>
          <a:ln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255600" y="165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Проверяем отправку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E7940D4-B028-41AB-8FD1-438519FF2CA8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91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92" name="CustomShape 3"/>
          <p:cNvSpPr/>
          <p:nvPr/>
        </p:nvSpPr>
        <p:spPr>
          <a:xfrm>
            <a:off x="241920" y="0"/>
            <a:ext cx="59029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17375e"/>
                </a:solidFill>
                <a:latin typeface="Arial Narrow"/>
              </a:rPr>
              <a:t>Информация о результатах рассмотрения сообщения</a:t>
            </a:r>
            <a:endParaRPr/>
          </a:p>
        </p:txBody>
      </p:sp>
      <p:sp>
        <p:nvSpPr>
          <p:cNvPr id="93" name="CustomShape 4"/>
          <p:cNvSpPr/>
          <p:nvPr/>
        </p:nvSpPr>
        <p:spPr>
          <a:xfrm>
            <a:off x="5738760" y="742320"/>
            <a:ext cx="3275280" cy="341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17375e"/>
                </a:solidFill>
                <a:latin typeface="Arial Narrow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trike="noStrike">
                <a:solidFill>
                  <a:srgbClr val="17375e"/>
                </a:solidFill>
                <a:latin typeface="Arial Narrow"/>
              </a:rPr>
              <a:t>В случае подтверждения наличия материалов с противоправным контентом </a:t>
            </a:r>
            <a:r>
              <a:rPr b="1" lang="ru-RU" strike="noStrike">
                <a:solidFill>
                  <a:srgbClr val="00aeef"/>
                </a:solidFill>
                <a:latin typeface="Arial Narrow"/>
              </a:rPr>
              <a:t>доступ к указанному Вами ресурсу будет ограничен</a:t>
            </a:r>
            <a:r>
              <a:rPr lang="ru-RU" strike="noStrike">
                <a:solidFill>
                  <a:srgbClr val="17375e"/>
                </a:solidFill>
                <a:latin typeface="Arial Narrow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4" name="Объект 4" descr=""/>
          <p:cNvPicPr/>
          <p:nvPr/>
        </p:nvPicPr>
        <p:blipFill>
          <a:blip r:embed="rId2"/>
          <a:srcRect l="0" t="0" r="0" b="54351"/>
          <a:stretch/>
        </p:blipFill>
        <p:spPr>
          <a:xfrm>
            <a:off x="271440" y="1453320"/>
            <a:ext cx="5177880" cy="176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956520" y="3065040"/>
            <a:ext cx="72302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17375e"/>
                </a:solidFill>
                <a:latin typeface="Arial Narrow"/>
              </a:rPr>
              <a:t>БЛАГОДАРИМ ВАС ЗА АКТИВНУЮ ГРАЖДАНСКУЮ ПОЗИЦИЮ!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573060E-E2BB-47EA-9D09-2F3423A3F066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43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44" name="CustomShape 3"/>
          <p:cNvSpPr/>
          <p:nvPr/>
        </p:nvSpPr>
        <p:spPr>
          <a:xfrm>
            <a:off x="907560" y="239760"/>
            <a:ext cx="6682680" cy="6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17375e"/>
                </a:solidFill>
                <a:latin typeface="Arial Narrow"/>
              </a:rPr>
              <a:t>ВИДЫ ПРОТИВОПРАВНОЙ ИНФОРМАЦИИ</a:t>
            </a:r>
            <a:endParaRPr/>
          </a:p>
        </p:txBody>
      </p:sp>
      <p:sp>
        <p:nvSpPr>
          <p:cNvPr id="45" name="CustomShape 4"/>
          <p:cNvSpPr/>
          <p:nvPr/>
        </p:nvSpPr>
        <p:spPr>
          <a:xfrm>
            <a:off x="302400" y="937800"/>
            <a:ext cx="8553600" cy="40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just">
              <a:lnSpc>
                <a:spcPct val="100000"/>
              </a:lnSpc>
            </a:pPr>
            <a:r>
              <a:rPr b="1" lang="ru-RU" sz="6400" strike="noStrike">
                <a:solidFill>
                  <a:srgbClr val="00aeef"/>
                </a:solidFill>
                <a:latin typeface="Arial Narrow"/>
              </a:rPr>
              <a:t>Через форму на сайте Роскомнадзора </a:t>
            </a:r>
            <a:r>
              <a:rPr b="1" lang="ru-RU" sz="6400" strike="noStrike">
                <a:solidFill>
                  <a:srgbClr val="17375e"/>
                </a:solidFill>
                <a:latin typeface="Arial Narrow"/>
              </a:rPr>
              <a:t>направляются сообщения о наличии в сети Интернет следующей противоправной информации: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strike="noStrike">
                <a:solidFill>
                  <a:srgbClr val="00aeef"/>
                </a:solidFill>
                <a:latin typeface="Arial Narrow"/>
              </a:rPr>
              <a:t>—  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растений;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strike="noStrike">
                <a:solidFill>
                  <a:srgbClr val="00aeef"/>
                </a:solidFill>
                <a:latin typeface="Arial Narrow"/>
              </a:rPr>
              <a:t>—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   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информация о способах совершения самоубийства, а также призывах к совершению самоубийства;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strike="noStrike">
                <a:solidFill>
                  <a:srgbClr val="00aeef"/>
                </a:solidFill>
                <a:latin typeface="Arial Narrow"/>
              </a:rPr>
              <a:t>—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 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strike="noStrike">
                <a:solidFill>
                  <a:srgbClr val="00aeef"/>
                </a:solidFill>
                <a:latin typeface="Arial Narrow"/>
              </a:rPr>
              <a:t>—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  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информация о способах, методах разработки, изготовления и использования наркотических средств, психотропных веществ и их прекурсоров, местах приобретения таких средств, веществ и их прекурсоров, о способах и местах культивирования наркосодержащих растений;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strike="noStrike">
                <a:solidFill>
                  <a:srgbClr val="00aeef"/>
                </a:solidFill>
                <a:latin typeface="Arial Narrow"/>
              </a:rPr>
              <a:t>—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  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информация,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4400" strike="noStrike">
                <a:solidFill>
                  <a:srgbClr val="00aeef"/>
                </a:solidFill>
                <a:latin typeface="Arial Narrow"/>
              </a:rPr>
              <a:t>—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  </a:t>
            </a:r>
            <a:r>
              <a:rPr lang="ru-RU" sz="4400" strike="noStrike">
                <a:solidFill>
                  <a:srgbClr val="17375e"/>
                </a:solidFill>
                <a:latin typeface="Arial Narrow"/>
              </a:rPr>
              <a:t>информация,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85F4062-5571-4596-87D9-BCC4EC6892F2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47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48" name="CustomShape 3"/>
          <p:cNvSpPr/>
          <p:nvPr/>
        </p:nvSpPr>
        <p:spPr>
          <a:xfrm>
            <a:off x="248760" y="205920"/>
            <a:ext cx="6743520" cy="72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just">
              <a:lnSpc>
                <a:spcPct val="100000"/>
              </a:lnSpc>
            </a:pPr>
            <a:r>
              <a:rPr b="1" lang="ru-RU" sz="1600" strike="noStrike">
                <a:solidFill>
                  <a:srgbClr val="17375e"/>
                </a:solidFill>
                <a:latin typeface="Arial Narrow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/>
          </a:p>
        </p:txBody>
      </p:sp>
      <p:sp>
        <p:nvSpPr>
          <p:cNvPr id="49" name="CustomShape 4"/>
          <p:cNvSpPr/>
          <p:nvPr/>
        </p:nvSpPr>
        <p:spPr>
          <a:xfrm>
            <a:off x="6264720" y="1024560"/>
            <a:ext cx="26168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17375e"/>
                </a:solidFill>
                <a:latin typeface="Arial Narrow"/>
              </a:rPr>
              <a:t>1. </a:t>
            </a:r>
            <a:r>
              <a:rPr lang="ru-RU" strike="noStrike">
                <a:solidFill>
                  <a:srgbClr val="17375e"/>
                </a:solidFill>
                <a:latin typeface="Arial Narrow"/>
              </a:rPr>
              <a:t>Запрещенная информация обведена красным кругом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17375e"/>
                </a:solidFill>
                <a:latin typeface="Arial Narrow"/>
              </a:rPr>
              <a:t>2. Необходимо скопировать адрес Интернет-страницы (указано стрелкой).</a:t>
            </a:r>
            <a:endParaRPr/>
          </a:p>
        </p:txBody>
      </p:sp>
      <p:pic>
        <p:nvPicPr>
          <p:cNvPr id="50" name="Рисунок 2" descr=""/>
          <p:cNvPicPr/>
          <p:nvPr/>
        </p:nvPicPr>
        <p:blipFill>
          <a:blip r:embed="rId2"/>
          <a:stretch/>
        </p:blipFill>
        <p:spPr>
          <a:xfrm>
            <a:off x="365760" y="927720"/>
            <a:ext cx="5821200" cy="3691440"/>
          </a:xfrm>
          <a:prstGeom prst="rect">
            <a:avLst/>
          </a:prstGeom>
          <a:ln>
            <a:noFill/>
          </a:ln>
        </p:spPr>
      </p:pic>
      <p:sp>
        <p:nvSpPr>
          <p:cNvPr id="51" name="CustomShape 5"/>
          <p:cNvSpPr/>
          <p:nvPr/>
        </p:nvSpPr>
        <p:spPr>
          <a:xfrm>
            <a:off x="1914480" y="2921040"/>
            <a:ext cx="1834920" cy="17744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6"/>
          <p:cNvSpPr/>
          <p:nvPr/>
        </p:nvSpPr>
        <p:spPr>
          <a:xfrm>
            <a:off x="888840" y="968400"/>
            <a:ext cx="786960" cy="2599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7"/>
          <p:cNvSpPr/>
          <p:nvPr/>
        </p:nvSpPr>
        <p:spPr>
          <a:xfrm>
            <a:off x="1098720" y="1276200"/>
            <a:ext cx="275760" cy="634680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8"/>
          <p:cNvSpPr/>
          <p:nvPr/>
        </p:nvSpPr>
        <p:spPr>
          <a:xfrm>
            <a:off x="248760" y="4619520"/>
            <a:ext cx="849492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ff0000"/>
                </a:solidFill>
                <a:latin typeface="Calibri"/>
              </a:rPr>
              <a:t>ВАЖНО!!! Необходимо указывать конкретную ссылку, а не результат поискового запроса, ссылку на главную страницу сайта/сообщества и т.д.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840DDE5-8BF9-4E09-BEEC-DAC8BF1BD63C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56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57" name="CustomShape 3"/>
          <p:cNvSpPr/>
          <p:nvPr/>
        </p:nvSpPr>
        <p:spPr>
          <a:xfrm>
            <a:off x="457200" y="205920"/>
            <a:ext cx="6548400" cy="86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17375e"/>
                </a:solidFill>
                <a:latin typeface="Arial Narrow"/>
              </a:rPr>
              <a:t>Заходим на главную страницу официального Интернет-сайта Роскомнадзора</a:t>
            </a:r>
            <a:r>
              <a:rPr b="1" lang="ru-RU" strike="noStrike">
                <a:solidFill>
                  <a:srgbClr val="17375e"/>
                </a:solidFill>
                <a:latin typeface="Arial Narrow"/>
              </a:rPr>
              <a:t> </a:t>
            </a:r>
            <a:endParaRPr/>
          </a:p>
        </p:txBody>
      </p:sp>
      <p:pic>
        <p:nvPicPr>
          <p:cNvPr id="58" name="Объект 8" descr=""/>
          <p:cNvPicPr/>
          <p:nvPr/>
        </p:nvPicPr>
        <p:blipFill>
          <a:blip r:embed="rId2"/>
          <a:stretch/>
        </p:blipFill>
        <p:spPr>
          <a:xfrm>
            <a:off x="313560" y="982440"/>
            <a:ext cx="4737600" cy="3542400"/>
          </a:xfrm>
          <a:prstGeom prst="rect">
            <a:avLst/>
          </a:prstGeom>
          <a:ln>
            <a:noFill/>
          </a:ln>
        </p:spPr>
      </p:pic>
      <p:sp>
        <p:nvSpPr>
          <p:cNvPr id="59" name="CustomShape 4"/>
          <p:cNvSpPr/>
          <p:nvPr/>
        </p:nvSpPr>
        <p:spPr>
          <a:xfrm>
            <a:off x="5392440" y="739440"/>
            <a:ext cx="3408480" cy="374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Сайт Роскомнадзора находится по адресу 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600" strike="noStrike">
                <a:solidFill>
                  <a:srgbClr val="00aeef"/>
                </a:solidFill>
                <a:latin typeface="Arial Narrow"/>
              </a:rPr>
              <a:t>ЛИБО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 в строке поиска любой поисковой системы набирается слово </a:t>
            </a:r>
            <a:r>
              <a:rPr b="1" i="1" lang="ru-RU" sz="1600" strike="noStrike">
                <a:solidFill>
                  <a:srgbClr val="17375e"/>
                </a:solidFill>
                <a:latin typeface="Arial Narrow"/>
              </a:rPr>
              <a:t>Роскомнадзор, 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в результатах поиска находим ссылку на главную страницу официального сайта </a:t>
            </a:r>
            <a:r>
              <a:rPr b="1" i="1" lang="ru-RU" sz="1600" strike="noStrike">
                <a:solidFill>
                  <a:srgbClr val="17375e"/>
                </a:solidFill>
                <a:latin typeface="Arial Narrow"/>
              </a:rPr>
              <a:t>Роскомнадзора 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03A1A20-03AF-4699-980D-D153246A6B78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61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62" name="CustomShape 3"/>
          <p:cNvSpPr/>
          <p:nvPr/>
        </p:nvSpPr>
        <p:spPr>
          <a:xfrm>
            <a:off x="457200" y="205920"/>
            <a:ext cx="6427440" cy="7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just">
              <a:lnSpc>
                <a:spcPct val="100000"/>
              </a:lnSpc>
            </a:pPr>
            <a:r>
              <a:rPr b="1" lang="ru-RU" sz="2400" strike="noStrike">
                <a:solidFill>
                  <a:srgbClr val="17375e"/>
                </a:solidFill>
                <a:latin typeface="Arial Narrow"/>
              </a:rPr>
              <a:t>Переходим на страницу «Единого реестра запрещенной информации»</a:t>
            </a:r>
            <a:endParaRPr/>
          </a:p>
        </p:txBody>
      </p:sp>
      <p:pic>
        <p:nvPicPr>
          <p:cNvPr id="63" name="Объект 3" descr=""/>
          <p:cNvPicPr/>
          <p:nvPr/>
        </p:nvPicPr>
        <p:blipFill>
          <a:blip r:embed="rId2"/>
          <a:srcRect l="0" t="1903" r="0" b="3457"/>
          <a:stretch/>
        </p:blipFill>
        <p:spPr>
          <a:xfrm>
            <a:off x="566280" y="1203480"/>
            <a:ext cx="5229360" cy="3206880"/>
          </a:xfrm>
          <a:prstGeom prst="rect">
            <a:avLst/>
          </a:prstGeom>
          <a:ln>
            <a:noFill/>
          </a:ln>
        </p:spPr>
      </p:pic>
      <p:sp>
        <p:nvSpPr>
          <p:cNvPr id="64" name="CustomShape 4"/>
          <p:cNvSpPr/>
          <p:nvPr/>
        </p:nvSpPr>
        <p:spPr>
          <a:xfrm>
            <a:off x="6084720" y="1221480"/>
            <a:ext cx="24670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17375e"/>
                </a:solidFill>
                <a:latin typeface="Arial Narrow"/>
              </a:rPr>
              <a:t>На странице «Единого реестра запрещенной информации» необходимо перейти на страницу </a:t>
            </a:r>
            <a:endParaRPr/>
          </a:p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aeef"/>
                </a:solidFill>
                <a:latin typeface="Arial Narrow"/>
              </a:rPr>
              <a:t>«Прием сообщений»</a:t>
            </a:r>
            <a:r>
              <a:rPr lang="ru-RU" strike="noStrike">
                <a:solidFill>
                  <a:srgbClr val="000000"/>
                </a:solidFill>
                <a:latin typeface="Arial Narrow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17375e"/>
                </a:solidFill>
                <a:latin typeface="Arial Narrow"/>
              </a:rPr>
              <a:t>(кнопка обведена красным кругом).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99FD9D0-F4C1-437F-BD01-CB67DDBBBD6C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66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67" name="CustomShape 3"/>
          <p:cNvSpPr/>
          <p:nvPr/>
        </p:nvSpPr>
        <p:spPr>
          <a:xfrm>
            <a:off x="268920" y="199080"/>
            <a:ext cx="599040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17375e"/>
                </a:solidFill>
                <a:latin typeface="Arial Narrow"/>
              </a:rPr>
              <a:t>Открыв страницу «Приема сообщений», 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17375e"/>
                </a:solidFill>
                <a:latin typeface="Arial Narrow"/>
              </a:rPr>
              <a:t>приступаем к заполнению формы</a:t>
            </a:r>
            <a:endParaRPr/>
          </a:p>
        </p:txBody>
      </p:sp>
      <p:pic>
        <p:nvPicPr>
          <p:cNvPr id="68" name="Объект 9" descr=""/>
          <p:cNvPicPr/>
          <p:nvPr/>
        </p:nvPicPr>
        <p:blipFill>
          <a:blip r:embed="rId2"/>
          <a:srcRect l="0" t="1861" r="0" b="3558"/>
          <a:stretch/>
        </p:blipFill>
        <p:spPr>
          <a:xfrm>
            <a:off x="384120" y="1095840"/>
            <a:ext cx="5400360" cy="3294000"/>
          </a:xfrm>
          <a:prstGeom prst="rect">
            <a:avLst/>
          </a:prstGeom>
          <a:ln>
            <a:noFill/>
          </a:ln>
        </p:spPr>
      </p:pic>
      <p:sp>
        <p:nvSpPr>
          <p:cNvPr id="69" name="CustomShape 4"/>
          <p:cNvSpPr/>
          <p:nvPr/>
        </p:nvSpPr>
        <p:spPr>
          <a:xfrm>
            <a:off x="5896440" y="651600"/>
            <a:ext cx="3159720" cy="386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400" strike="noStrike">
                <a:solidFill>
                  <a:srgbClr val="00aeef"/>
                </a:solidFill>
                <a:latin typeface="Arial Narrow"/>
              </a:rPr>
              <a:t>Поля отмеченные звездочками являются обязательными полями для заполнения!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В первом поле 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 необходимо вставить ранее скопированный адрес Интернет-страницы, на которой Вами найдена запрещенная информация.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 strike="noStrike" u="sng">
                <a:solidFill>
                  <a:srgbClr val="17375e"/>
                </a:solidFill>
                <a:latin typeface="Arial Narrow"/>
              </a:rPr>
              <a:t>Обратите внимание, чтобы   адрес    содержал указание на используемый протокол                </a:t>
            </a:r>
            <a:r>
              <a:rPr b="1" lang="ru-RU" sz="1200" strike="noStrike" u="sng">
                <a:solidFill>
                  <a:srgbClr val="00aeef"/>
                </a:solidFill>
                <a:latin typeface="Arial Narrow"/>
              </a:rPr>
              <a:t>http:// </a:t>
            </a:r>
            <a:r>
              <a:rPr lang="ru-RU" sz="1200" strike="noStrike" u="sng">
                <a:solidFill>
                  <a:srgbClr val="17375e"/>
                </a:solidFill>
                <a:latin typeface="Arial Narrow"/>
              </a:rPr>
              <a:t>или </a:t>
            </a:r>
            <a:r>
              <a:rPr b="1" lang="ru-RU" sz="1200" strike="noStrike" u="sng">
                <a:solidFill>
                  <a:srgbClr val="00aeef"/>
                </a:solidFill>
                <a:latin typeface="Arial Narrow"/>
              </a:rPr>
              <a:t>https://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В поле 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«Источник информации» 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указать соответствующий источник информации (как правило, 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«веб-сайт»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В поле 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«Тип информации»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 необходимо выбрать из предложенного, </a:t>
            </a:r>
            <a:r>
              <a:rPr lang="ru-RU" sz="1200" strike="noStrike" u="sng">
                <a:solidFill>
                  <a:srgbClr val="17375e"/>
                </a:solidFill>
                <a:latin typeface="Arial Narrow"/>
              </a:rPr>
              <a:t>в данном случае </a:t>
            </a:r>
            <a:r>
              <a:rPr b="1" lang="ru-RU" sz="1200" strike="noStrike">
                <a:solidFill>
                  <a:srgbClr val="00aeef"/>
                </a:solidFill>
                <a:latin typeface="Arial Narrow"/>
              </a:rPr>
              <a:t>«признаки призыва к самоубийству»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FFE0C96-3242-48D6-8F04-D3C32D628F31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71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72" name="CustomShape 3"/>
          <p:cNvSpPr/>
          <p:nvPr/>
        </p:nvSpPr>
        <p:spPr>
          <a:xfrm>
            <a:off x="457200" y="205920"/>
            <a:ext cx="6373440" cy="78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Продолжаем заполнение формы </a:t>
            </a: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
</a:t>
            </a: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«Прием сообщений»</a:t>
            </a:r>
            <a:endParaRPr/>
          </a:p>
        </p:txBody>
      </p:sp>
      <p:sp>
        <p:nvSpPr>
          <p:cNvPr id="73" name="CustomShape 4"/>
          <p:cNvSpPr/>
          <p:nvPr/>
        </p:nvSpPr>
        <p:spPr>
          <a:xfrm>
            <a:off x="5733360" y="712800"/>
            <a:ext cx="3296160" cy="371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Графа </a:t>
            </a:r>
            <a:r>
              <a:rPr b="1" lang="ru-RU" sz="1400" strike="noStrike">
                <a:solidFill>
                  <a:srgbClr val="00aeef"/>
                </a:solidFill>
                <a:latin typeface="Arial Narrow"/>
              </a:rPr>
              <a:t>«Выбрать файл»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 не является обязательной к заполнению строкой. Однако, в целях оказания помощи специалистам, рассматривающим Ваше сообщение, рекомендуем сделать скриншот запрещенной информации в формате .pdf, .jpeg, .png, объем файла не должен превышать 1Мб.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В графе </a:t>
            </a:r>
            <a:r>
              <a:rPr b="1" lang="ru-RU" sz="1400" strike="noStrike">
                <a:solidFill>
                  <a:srgbClr val="00aeef"/>
                </a:solidFill>
                <a:latin typeface="Arial Narrow"/>
              </a:rPr>
              <a:t>«Вид информации»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strike="noStrike">
                <a:solidFill>
                  <a:srgbClr val="00aeef"/>
                </a:solidFill>
                <a:latin typeface="Arial Narrow"/>
              </a:rPr>
              <a:t>«Другая информация»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В графе </a:t>
            </a:r>
            <a:r>
              <a:rPr b="1" lang="ru-RU" sz="1400" strike="noStrike">
                <a:solidFill>
                  <a:srgbClr val="00aeef"/>
                </a:solidFill>
                <a:latin typeface="Arial Narrow"/>
              </a:rPr>
              <a:t>«Доступ к информации»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strike="noStrike">
                <a:solidFill>
                  <a:srgbClr val="00aeef"/>
                </a:solidFill>
                <a:latin typeface="Arial Narrow"/>
              </a:rPr>
              <a:t>свободный</a:t>
            </a:r>
            <a:r>
              <a:rPr lang="ru-RU" sz="1400" strike="noStrike">
                <a:solidFill>
                  <a:srgbClr val="17375e"/>
                </a:solidFill>
                <a:latin typeface="Arial Narrow"/>
              </a:rPr>
              <a:t> (отсутствие паролей и регистрации).</a:t>
            </a:r>
            <a:endParaRPr/>
          </a:p>
        </p:txBody>
      </p:sp>
      <p:pic>
        <p:nvPicPr>
          <p:cNvPr id="74" name="Объект 4" descr=""/>
          <p:cNvPicPr/>
          <p:nvPr/>
        </p:nvPicPr>
        <p:blipFill>
          <a:blip r:embed="rId2"/>
          <a:srcRect l="0" t="2239" r="0" b="3432"/>
          <a:stretch/>
        </p:blipFill>
        <p:spPr>
          <a:xfrm>
            <a:off x="127440" y="1109520"/>
            <a:ext cx="5562720" cy="332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C525A83-973F-4B49-84F5-49D58E43C2A2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76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77" name="CustomShape 3"/>
          <p:cNvSpPr/>
          <p:nvPr/>
        </p:nvSpPr>
        <p:spPr>
          <a:xfrm>
            <a:off x="302400" y="132120"/>
            <a:ext cx="6433920" cy="84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Продолжаем заполнение формы </a:t>
            </a: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
</a:t>
            </a: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«Прием сообщений»</a:t>
            </a:r>
            <a:endParaRPr/>
          </a:p>
        </p:txBody>
      </p:sp>
      <p:sp>
        <p:nvSpPr>
          <p:cNvPr id="78" name="CustomShape 4"/>
          <p:cNvSpPr/>
          <p:nvPr/>
        </p:nvSpPr>
        <p:spPr>
          <a:xfrm>
            <a:off x="5779080" y="551160"/>
            <a:ext cx="3275280" cy="48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Также как и в случае с прикреплением скриншота страницы рекомендуем заполнить графу </a:t>
            </a:r>
            <a:r>
              <a:rPr b="1" lang="ru-RU" sz="1200" strike="noStrike">
                <a:solidFill>
                  <a:srgbClr val="00aeef"/>
                </a:solidFill>
                <a:latin typeface="Arial Narrow"/>
              </a:rPr>
              <a:t>«Дополнительная информация» </a:t>
            </a:r>
            <a:r>
              <a:rPr b="1" lang="ru-RU" sz="1200" strike="noStrike">
                <a:solidFill>
                  <a:srgbClr val="000000"/>
                </a:solidFill>
                <a:latin typeface="Calibri"/>
              </a:rPr>
              <a:t>(желательно указать логин и пароль в дополнительно информации, если они обязательны для доступа, например, к «закрытой группе»)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 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и графы раздела </a:t>
            </a:r>
            <a:r>
              <a:rPr b="1" lang="ru-RU" sz="1200" strike="noStrike">
                <a:solidFill>
                  <a:srgbClr val="00aeef"/>
                </a:solidFill>
                <a:latin typeface="Arial Narrow"/>
              </a:rPr>
              <a:t>«Заявитель»</a:t>
            </a:r>
            <a:r>
              <a:rPr b="1" lang="ru-RU" sz="1200" strike="noStrike">
                <a:solidFill>
                  <a:srgbClr val="17375e"/>
                </a:solidFill>
                <a:latin typeface="Arial Narrow"/>
              </a:rPr>
              <a:t> - это значительно упростит и ускорит процесс рассмотрения Вашего сообщения.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В графе </a:t>
            </a:r>
            <a:r>
              <a:rPr b="1" lang="ru-RU" sz="1200" strike="noStrike">
                <a:solidFill>
                  <a:srgbClr val="00aeef"/>
                </a:solidFill>
                <a:latin typeface="Arial Narrow"/>
              </a:rPr>
              <a:t>«Email»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«направлять ответ по эл. почте».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strike="noStrike">
                <a:solidFill>
                  <a:srgbClr val="00aeef"/>
                </a:solidFill>
                <a:latin typeface="Arial Narrow"/>
              </a:rPr>
              <a:t>Их не заполнение не является причиной для отказа в рассмотрении Вашего сообщения!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b="1" lang="ru-RU" sz="1200" strike="noStrike">
                <a:solidFill>
                  <a:srgbClr val="00aeef"/>
                </a:solidFill>
                <a:latin typeface="Arial Narrow"/>
              </a:rPr>
              <a:t>«Защитный код»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 и нажать на кнопку </a:t>
            </a:r>
            <a:r>
              <a:rPr b="1" lang="ru-RU" sz="1200" strike="noStrike">
                <a:solidFill>
                  <a:srgbClr val="00aeef"/>
                </a:solidFill>
                <a:latin typeface="Arial Narrow"/>
              </a:rPr>
              <a:t>«Направить сообщение»</a:t>
            </a:r>
            <a:r>
              <a:rPr lang="ru-RU" sz="1200" strike="noStrike">
                <a:solidFill>
                  <a:srgbClr val="17375e"/>
                </a:solidFill>
                <a:latin typeface="Arial Narrow"/>
              </a:rPr>
              <a:t>.</a:t>
            </a:r>
            <a:endParaRPr/>
          </a:p>
        </p:txBody>
      </p:sp>
      <p:pic>
        <p:nvPicPr>
          <p:cNvPr id="79" name="Объект 3" descr=""/>
          <p:cNvPicPr/>
          <p:nvPr/>
        </p:nvPicPr>
        <p:blipFill>
          <a:blip r:embed="rId2"/>
          <a:srcRect l="0" t="2186" r="0" b="3632"/>
          <a:stretch/>
        </p:blipFill>
        <p:spPr>
          <a:xfrm>
            <a:off x="358200" y="1136160"/>
            <a:ext cx="5376600" cy="334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8260200" y="4671360"/>
            <a:ext cx="708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949610F-0092-4A43-A196-6270990E1BB7}" type="slidenum">
              <a:rPr lang="ru-RU" sz="1600" strike="noStrike">
                <a:solidFill>
                  <a:srgbClr val="17375e"/>
                </a:solidFill>
                <a:latin typeface="Arial Narrow"/>
              </a:rPr>
              <a:t>&lt;номер&gt;</a:t>
            </a:fld>
            <a:endParaRPr/>
          </a:p>
        </p:txBody>
      </p:sp>
      <p:sp>
        <p:nvSpPr>
          <p:cNvPr id="81" name="Line 2"/>
          <p:cNvSpPr/>
          <p:nvPr/>
        </p:nvSpPr>
        <p:spPr>
          <a:xfrm>
            <a:off x="0" y="1621440"/>
            <a:ext cx="9144000" cy="0"/>
          </a:xfrm>
          <a:prstGeom prst="line">
            <a:avLst/>
          </a:prstGeom>
          <a:ln w="76320">
            <a:solidFill>
              <a:schemeClr val="accent5">
                <a:lumMod val="20000"/>
                <a:lumOff val="80000"/>
              </a:schemeClr>
            </a:solidFill>
            <a:round/>
          </a:ln>
        </p:spPr>
      </p:sp>
      <p:sp>
        <p:nvSpPr>
          <p:cNvPr id="82" name="CustomShape 3"/>
          <p:cNvSpPr/>
          <p:nvPr/>
        </p:nvSpPr>
        <p:spPr>
          <a:xfrm>
            <a:off x="134640" y="192600"/>
            <a:ext cx="6420600" cy="79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17375e"/>
                </a:solidFill>
                <a:latin typeface="Arial Narrow"/>
              </a:rPr>
              <a:t>Проверяем отправку</a:t>
            </a:r>
            <a:endParaRPr/>
          </a:p>
        </p:txBody>
      </p:sp>
      <p:sp>
        <p:nvSpPr>
          <p:cNvPr id="83" name="CustomShape 4"/>
          <p:cNvSpPr/>
          <p:nvPr/>
        </p:nvSpPr>
        <p:spPr>
          <a:xfrm>
            <a:off x="6212520" y="915480"/>
            <a:ext cx="2514240" cy="30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После того, как Вы нажали на кнопку </a:t>
            </a:r>
            <a:r>
              <a:rPr b="1" lang="ru-RU" sz="1600" strike="noStrike">
                <a:solidFill>
                  <a:srgbClr val="00aeef"/>
                </a:solidFill>
                <a:latin typeface="Arial Narrow"/>
              </a:rPr>
              <a:t>«Направить сообщение»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, должно появиться уведомление следующего содержания </a:t>
            </a:r>
            <a:r>
              <a:rPr b="1" lang="ru-RU" sz="1600" strike="noStrike">
                <a:solidFill>
                  <a:srgbClr val="00aeef"/>
                </a:solidFill>
                <a:latin typeface="Arial Narrow"/>
              </a:rPr>
              <a:t>«Ваше сообщение отправлено. Спасибо»</a:t>
            </a: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17375e"/>
                </a:solidFill>
                <a:latin typeface="Arial Narrow"/>
              </a:rPr>
              <a:t>Это уведомление подтверждает, что Ваше сообщение благополучно отправлено</a:t>
            </a:r>
            <a:r>
              <a:rPr lang="ru-RU" sz="1600" strike="noStrike">
                <a:solidFill>
                  <a:srgbClr val="000000"/>
                </a:solidFill>
                <a:latin typeface="Arial Narrow"/>
              </a:rPr>
              <a:t>.</a:t>
            </a:r>
            <a:endParaRPr/>
          </a:p>
        </p:txBody>
      </p:sp>
      <p:pic>
        <p:nvPicPr>
          <p:cNvPr id="84" name="Объект 5" descr=""/>
          <p:cNvPicPr/>
          <p:nvPr/>
        </p:nvPicPr>
        <p:blipFill>
          <a:blip r:embed="rId2"/>
          <a:srcRect l="0" t="2223" r="0" b="3309"/>
          <a:stretch/>
        </p:blipFill>
        <p:spPr>
          <a:xfrm>
            <a:off x="201600" y="1022040"/>
            <a:ext cx="5556960" cy="337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Application>LibreOffice/4.4.4.3$Linux_X86_64 LibreOffice_project/40m0$Build-3</Application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2015-01-29T07:54:40Z</dcterms:created>
  <dc:creator>Костиков Павел</dc:creator>
  <dc:language>ru-RU</dc:language>
  <cp:lastModifiedBy>Парваткин Константин Викторович</cp:lastModifiedBy>
  <cp:lastPrinted>2017-03-23T17:46:05Z</cp:lastPrinted>
  <dcterms:modified xsi:type="dcterms:W3CDTF">2017-03-23T18:03:50Z</dcterms:modified>
  <cp:revision>65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