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9.jpeg" ContentType="image/jpeg"/>
  <Override PartName="/ppt/media/image18.jpeg" ContentType="image/jpeg"/>
  <Override PartName="/ppt/media/image17.png" ContentType="image/png"/>
  <Override PartName="/ppt/media/image16.jpeg" ContentType="image/jpeg"/>
  <Override PartName="/ppt/media/image12.png" ContentType="image/png"/>
  <Override PartName="/ppt/media/image15.jpeg" ContentType="image/jpeg"/>
  <Override PartName="/ppt/media/image13.png" ContentType="image/png"/>
  <Override PartName="/ppt/media/image9.png" ContentType="image/png"/>
  <Override PartName="/ppt/media/image8.png" ContentType="image/png"/>
  <Override PartName="/ppt/media/image6.png" ContentType="image/png"/>
  <Override PartName="/ppt/media/image10.jpeg" ContentType="image/jpeg"/>
  <Override PartName="/ppt/media/image5.png" ContentType="image/png"/>
  <Override PartName="/ppt/media/image4.png" ContentType="image/png"/>
  <Override PartName="/ppt/media/image7.png" ContentType="image/png"/>
  <Override PartName="/ppt/media/image3.png" ContentType="image/png"/>
  <Override PartName="/ppt/media/image2.png" ContentType="image/png"/>
  <Override PartName="/ppt/media/image14.jpeg" ContentType="image/jpeg"/>
  <Override PartName="/ppt/media/image1.png" ContentType="image/png"/>
  <Override PartName="/ppt/media/image11.png" ContentType="image/pn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0" t="0" r="r" b="b"/>
            <a:pathLst>
              <a:path w="5773" h="657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0" t="0" r="r" b="b"/>
            <a:pathLst>
              <a:path w="3001" h="596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 rot="21435600">
            <a:off x="-18720" y="201960"/>
            <a:ext cx="9162720" cy="648720"/>
          </a:xfrm>
          <a:custGeom>
            <a:avLst/>
            <a:gdLst/>
            <a:ahLst/>
            <a:rect l="0" t="0" r="r" b="b"/>
            <a:pathLst>
              <a:path w="5773" h="1056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 rot="21435600">
            <a:off x="-14040" y="275400"/>
            <a:ext cx="9175320" cy="529920"/>
          </a:xfrm>
          <a:custGeom>
            <a:avLst/>
            <a:gdLst/>
            <a:ahLst/>
            <a:rect l="0" t="0" r="r" b="b"/>
            <a:pathLst>
              <a:path w="5767" h="855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bIns="0" anchor="b"/>
          <a:p>
            <a:pPr>
              <a:lnSpc>
                <a:spcPct val="100000"/>
              </a:lnSpc>
            </a:pPr>
            <a:r>
              <a:rPr lang="ru-RU" sz="5000" strike="noStrike">
                <a:solidFill>
                  <a:srgbClr val="04617b"/>
                </a:solidFill>
                <a:latin typeface="Calibri"/>
              </a:rPr>
              <a:t>Образец заголовка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035c75"/>
                </a:solidFill>
                <a:latin typeface="Constantia"/>
              </a:rPr>
              <a:t>22.2.19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/>
          <a:p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4BD8ADF4-63BE-4CBE-B016-35F97D9C55B9}" type="slidenum">
              <a:rPr lang="ru-RU" sz="1200" strike="noStrike">
                <a:solidFill>
                  <a:srgbClr val="035c75"/>
                </a:solidFill>
                <a:latin typeface="Constantia"/>
              </a:rPr>
              <a:t>&lt;номер&gt;</a:t>
            </a:fld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2600">
                <a:latin typeface="Constantia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100">
                <a:latin typeface="Constanti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onstanti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Constanti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onstant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onstanti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onstantia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0" t="0" r="r" b="b"/>
            <a:pathLst>
              <a:path w="5773" h="657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0" t="0" r="r" b="b"/>
            <a:pathLst>
              <a:path w="3001" h="596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3"/>
          <p:cNvSpPr/>
          <p:nvPr/>
        </p:nvSpPr>
        <p:spPr>
          <a:xfrm rot="21435600">
            <a:off x="-18720" y="201960"/>
            <a:ext cx="9162720" cy="648720"/>
          </a:xfrm>
          <a:custGeom>
            <a:avLst/>
            <a:gdLst/>
            <a:ahLst/>
            <a:rect l="0" t="0" r="r" b="b"/>
            <a:pathLst>
              <a:path w="5773" h="1056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4"/>
          <p:cNvSpPr/>
          <p:nvPr/>
        </p:nvSpPr>
        <p:spPr>
          <a:xfrm rot="21435600">
            <a:off x="-14040" y="275400"/>
            <a:ext cx="9175320" cy="529920"/>
          </a:xfrm>
          <a:custGeom>
            <a:avLst/>
            <a:gdLst/>
            <a:ahLst/>
            <a:rect l="0" t="0" r="r" b="b"/>
            <a:pathLst>
              <a:path w="5767" h="855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035c75"/>
                </a:solidFill>
                <a:latin typeface="Constantia"/>
              </a:rPr>
              <a:t>22.2.19</a:t>
            </a:r>
            <a:endParaRPr/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/>
          <a:p>
            <a:endParaRPr/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AA818D48-B5CF-4272-9B41-E9EA53D9CED2}" type="slidenum">
              <a:rPr lang="ru-RU" sz="1200" strike="noStrike">
                <a:solidFill>
                  <a:srgbClr val="035c75"/>
                </a:solidFill>
                <a:latin typeface="Constantia"/>
              </a:rPr>
              <a:t>&lt;номер&gt;</a:t>
            </a:fld>
            <a:endParaRPr/>
          </a:p>
        </p:txBody>
      </p:sp>
      <p:sp>
        <p:nvSpPr>
          <p:cNvPr id="50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ru-RU">
                <a:latin typeface="Constantia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51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2600">
                <a:latin typeface="Constantia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100">
                <a:latin typeface="Constanti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onstanti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Constanti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onstant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onstanti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onstantia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0" t="0" r="r" b="b"/>
            <a:pathLst>
              <a:path w="5773" h="657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0" t="0" r="r" b="b"/>
            <a:pathLst>
              <a:path w="3001" h="596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3"/>
          <p:cNvSpPr/>
          <p:nvPr/>
        </p:nvSpPr>
        <p:spPr>
          <a:xfrm rot="21435600">
            <a:off x="-18720" y="201960"/>
            <a:ext cx="9162720" cy="648720"/>
          </a:xfrm>
          <a:custGeom>
            <a:avLst/>
            <a:gdLst/>
            <a:ahLst/>
            <a:rect l="0" t="0" r="r" b="b"/>
            <a:pathLst>
              <a:path w="5773" h="1056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4"/>
          <p:cNvSpPr/>
          <p:nvPr/>
        </p:nvSpPr>
        <p:spPr>
          <a:xfrm rot="21435600">
            <a:off x="-14040" y="275400"/>
            <a:ext cx="9175320" cy="529920"/>
          </a:xfrm>
          <a:custGeom>
            <a:avLst/>
            <a:gdLst/>
            <a:ahLst/>
            <a:rect l="0" t="0" r="r" b="b"/>
            <a:pathLst>
              <a:path w="5767" h="855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PlaceHolder 5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45000" bIns="0" anchor="b"/>
          <a:p>
            <a:pPr>
              <a:lnSpc>
                <a:spcPct val="100000"/>
              </a:lnSpc>
            </a:pPr>
            <a:r>
              <a:rPr lang="ru-RU" sz="5000" strike="noStrike">
                <a:solidFill>
                  <a:srgbClr val="04617b"/>
                </a:solidFill>
                <a:latin typeface="Calibri"/>
              </a:rPr>
              <a:t>Образец заголовка</a:t>
            </a:r>
            <a:endParaRPr/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85000"/>
              <a:buFont typeface="Wingdings 2" charset="2"/>
              <a:buChar char=""/>
            </a:pPr>
            <a:r>
              <a:rPr lang="ru-RU" sz="2400" strike="noStrike">
                <a:solidFill>
                  <a:srgbClr val="000000"/>
                </a:solidFill>
                <a:latin typeface="Constantia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70000"/>
              <a:buFont typeface="Wingdings 2" charset="2"/>
              <a:buChar char=""/>
            </a:pPr>
            <a:r>
              <a:rPr lang="ru-RU" sz="2100" strike="noStrike">
                <a:solidFill>
                  <a:srgbClr val="000000"/>
                </a:solidFill>
                <a:latin typeface="Constantia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65000"/>
              <a:buFont typeface="Wingdings 2" charset="2"/>
              <a:buChar char=""/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65000"/>
              <a:buFont typeface="Wingdings 2" charset="2"/>
              <a:buChar char=""/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Пятый уровень</a:t>
            </a:r>
            <a:endParaRPr/>
          </a:p>
        </p:txBody>
      </p:sp>
      <p:sp>
        <p:nvSpPr>
          <p:cNvPr id="92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035c75"/>
                </a:solidFill>
                <a:latin typeface="Constantia"/>
              </a:rPr>
              <a:t>22.2.19</a:t>
            </a:r>
            <a:endParaRPr/>
          </a:p>
        </p:txBody>
      </p:sp>
      <p:sp>
        <p:nvSpPr>
          <p:cNvPr id="93" name="PlaceHolder 8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/>
          <a:p>
            <a:endParaRPr/>
          </a:p>
        </p:txBody>
      </p:sp>
      <p:sp>
        <p:nvSpPr>
          <p:cNvPr id="94" name="PlaceHolder 9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5BF127F0-565D-480E-8FC2-DC28409597F4}" type="slidenum">
              <a:rPr lang="ru-RU" sz="1200" strike="noStrike">
                <a:solidFill>
                  <a:srgbClr val="035c75"/>
                </a:solidFill>
                <a:latin typeface="Constantia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285840" y="274680"/>
            <a:ext cx="8572320" cy="615456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>
              <a:lnSpc>
                <a:spcPct val="100000"/>
              </a:lnSpc>
            </a:pPr>
            <a:r>
              <a:rPr lang="ru-RU" sz="5000" strike="noStrike">
                <a:solidFill>
                  <a:srgbClr val="04617b"/>
                </a:solidFill>
                <a:latin typeface="Calibri"/>
              </a:rPr>
              <a:t>Презентация</a:t>
            </a:r>
            <a:r>
              <a:rPr lang="ru-RU" sz="5000" strike="noStrike">
                <a:solidFill>
                  <a:srgbClr val="04617b"/>
                </a:solidFill>
                <a:latin typeface="Calibri"/>
              </a:rPr>
              <a:t>
</a:t>
            </a:r>
            <a:r>
              <a:rPr lang="ru-RU" sz="5000" strike="noStrike">
                <a:solidFill>
                  <a:srgbClr val="04617b"/>
                </a:solidFill>
                <a:latin typeface="Calibri"/>
              </a:rPr>
              <a:t>Тема: «Структура прогулки в младшей группе детского сада»</a:t>
            </a:r>
            <a:r>
              <a:rPr lang="ru-RU" sz="5000" strike="noStrike">
                <a:solidFill>
                  <a:srgbClr val="04617b"/>
                </a:solidFill>
                <a:latin typeface="Calibri"/>
              </a:rPr>
              <a:t>
</a:t>
            </a:r>
            <a:r>
              <a:rPr lang="ru-RU" sz="5000" strike="noStrike">
                <a:solidFill>
                  <a:srgbClr val="04617b"/>
                </a:solidFill>
                <a:latin typeface="Calibri"/>
              </a:rPr>
              <a:t> </a:t>
            </a:r>
            <a:r>
              <a:rPr lang="ru-RU" sz="5000" strike="noStrike">
                <a:solidFill>
                  <a:srgbClr val="04617b"/>
                </a:solidFill>
                <a:latin typeface="Calibri"/>
              </a:rPr>
              <a:t>
</a:t>
            </a:r>
            <a:r>
              <a:rPr lang="ru-RU" sz="4800" strike="noStrike">
                <a:solidFill>
                  <a:srgbClr val="04617b"/>
                </a:solidFill>
                <a:latin typeface="Calibri"/>
              </a:rPr>
              <a:t>                          Ткаченко С. В.</a:t>
            </a:r>
            <a:r>
              <a:rPr lang="ru-RU" sz="5000" strike="noStrike">
                <a:solidFill>
                  <a:srgbClr val="04617b"/>
                </a:solidFill>
                <a:latin typeface="Calibri"/>
              </a:rPr>
              <a:t>
</a:t>
            </a:r>
            <a:r>
              <a:rPr lang="ru-RU" sz="5000" strike="noStrike">
                <a:solidFill>
                  <a:srgbClr val="04617b"/>
                </a:solidFill>
                <a:latin typeface="Calibri"/>
              </a:rPr>
              <a:t>                         Марченкова Ю.А.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642960" y="1000080"/>
            <a:ext cx="8000640" cy="593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Constantia"/>
              </a:rPr>
              <a:t>                                                   </a:t>
            </a:r>
            <a:r>
              <a:rPr lang="ru-RU" sz="1600" strike="noStrike">
                <a:solidFill>
                  <a:srgbClr val="000000"/>
                </a:solidFill>
                <a:latin typeface="Constantia"/>
              </a:rPr>
              <a:t>Подвижные игры.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Constantia"/>
              </a:rPr>
              <a:t>Ведущее место на прогулке отводится играм, преимущественно подвижным. В них развиваются основные движения, снимается умственное напряжение от занятий, воспитываются моральные качества.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Constantia"/>
              </a:rPr>
              <a:t>Выбор игры зависит от времени года, погоды, температуры воздуха. В холодные дни целесообразно начинать прогулку с игр большей подвижности, связанных с бегом, метанием, прыжками. Веселые и увлекательные игры помогают детям лучше переносить холодную погоду. В сырую, дождливую погоду (особенно весной и осенью) следует организовать малоподвижные игры, которые не требуют большого пространства.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Constantia"/>
              </a:rPr>
              <a:t>Игры с прыжками, бегом, метанием, упражнениями в равновесии следует проводить также в теплые весенние, летние дни и ранней осенью.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Constantia"/>
              </a:rPr>
              <a:t>Во время прогулок могут быть широко использованы бессюжетные народные игры с предметами, такие, как бабки, кольцеброс, кегли, а в старших группах — элементы спортивных игр: волейбол, баскетбол, городки, бадминтон, настольный теннис, футбол, хоккей. В жаркую погоду проводятся игры с водой.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/>
          <a:p>
            <a:endParaRPr/>
          </a:p>
        </p:txBody>
      </p:sp>
      <p:pic>
        <p:nvPicPr>
          <p:cNvPr id="142" name="Содержимое 3" descr=""/>
          <p:cNvPicPr/>
          <p:nvPr/>
        </p:nvPicPr>
        <p:blipFill>
          <a:blip r:embed="rId1"/>
          <a:stretch/>
        </p:blipFill>
        <p:spPr>
          <a:xfrm>
            <a:off x="571320" y="857160"/>
            <a:ext cx="8000640" cy="5643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1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/>
          <a:p>
            <a:endParaRPr/>
          </a:p>
        </p:txBody>
      </p:sp>
      <p:pic>
        <p:nvPicPr>
          <p:cNvPr id="144" name="Содержимое 3" descr=""/>
          <p:cNvPicPr/>
          <p:nvPr/>
        </p:nvPicPr>
        <p:blipFill>
          <a:blip r:embed="rId1"/>
          <a:stretch/>
        </p:blipFill>
        <p:spPr>
          <a:xfrm>
            <a:off x="571320" y="928800"/>
            <a:ext cx="8072280" cy="5571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2" dur="indefinite" restart="never" nodeType="tmRoot">
          <p:childTnLst>
            <p:seq>
              <p:cTn id="53" dur="indefinite" nodeType="mainSeq"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8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928800" y="1357200"/>
            <a:ext cx="7143480" cy="392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Constantia"/>
              </a:rPr>
              <a:t>                </a:t>
            </a:r>
            <a:r>
              <a:rPr lang="ru-RU" sz="2800" strike="noStrike">
                <a:solidFill>
                  <a:srgbClr val="000000"/>
                </a:solidFill>
                <a:latin typeface="Constantia"/>
              </a:rPr>
              <a:t>Трудовая деятельность.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Constantia"/>
              </a:rPr>
              <a:t>Большое воспитательное значение имеет трудовая деятельность на прогулке. Важно, чтобы для каждого ребенка задания были посильными, интересными и разнообразными, а по длительности — не превышали 5-19 минут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 descr=""/>
          <p:cNvPicPr/>
          <p:nvPr/>
        </p:nvPicPr>
        <p:blipFill>
          <a:blip r:embed="rId1"/>
          <a:stretch/>
        </p:blipFill>
        <p:spPr>
          <a:xfrm>
            <a:off x="500040" y="928800"/>
            <a:ext cx="8286480" cy="5547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dur="indefinite" nodeType="mainSeq"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642960" y="1071720"/>
            <a:ext cx="7786440" cy="639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onstantia"/>
              </a:rPr>
              <a:t>Этот вид деятельности приучает ребёнка к ответственности за выполнение взятого задания. Малыш должен учиться выбирать себе ту или иную область занятий, прослеживать порядок операций и подбирать (вместе со взрослым) нужный инструмент.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onstantia"/>
              </a:rPr>
              <a:t>  </a:t>
            </a:r>
            <a:r>
              <a:rPr lang="ru-RU" strike="noStrike">
                <a:solidFill>
                  <a:srgbClr val="000000"/>
                </a:solidFill>
                <a:latin typeface="Constantia"/>
              </a:rPr>
              <a:t>-Сбор мусора.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lang="ru-RU" strike="noStrike">
                <a:solidFill>
                  <a:srgbClr val="000000"/>
                </a:solidFill>
                <a:latin typeface="Constantia"/>
              </a:rPr>
              <a:t>Такое задание не является уборкой в прямом смысле слова, ведь это ответственность дворника, а дети скорее имитируют его действия. И, тем не менее, собрать с территории сухие веточки или сделать уборку — навести порядок в коробке с уличными игрушками, малыши согласятся с удовольствием.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onstantia"/>
              </a:rPr>
              <a:t>  </a:t>
            </a:r>
            <a:r>
              <a:rPr lang="ru-RU" strike="noStrike">
                <a:solidFill>
                  <a:srgbClr val="000000"/>
                </a:solidFill>
                <a:latin typeface="Constantia"/>
              </a:rPr>
              <a:t>- Полив цветов на участке.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lang="ru-RU" strike="noStrike">
                <a:solidFill>
                  <a:srgbClr val="000000"/>
                </a:solidFill>
                <a:latin typeface="Constantia"/>
              </a:rPr>
              <a:t>Малыши с удовольствием будут заниматься домашним хозяйством. Для этого можно дать им игрушечные лейки, а можно и большие, но только наполнив их на 1/6.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onstantia"/>
              </a:rPr>
              <a:t>   </a:t>
            </a:r>
            <a:r>
              <a:rPr lang="ru-RU" strike="noStrike">
                <a:solidFill>
                  <a:srgbClr val="000000"/>
                </a:solidFill>
                <a:latin typeface="Constantia"/>
              </a:rPr>
              <a:t>- Участие в изготовлении птичьей кормушки. Задача детей — найти в книжках образец того, как должна выглядеть эта конструкция.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onstantia"/>
              </a:rPr>
              <a:t>    </a:t>
            </a:r>
            <a:r>
              <a:rPr lang="ru-RU" strike="noStrike">
                <a:solidFill>
                  <a:srgbClr val="000000"/>
                </a:solidFill>
                <a:latin typeface="Constantia"/>
              </a:rPr>
              <a:t>- Сгребание снега лопатами, осенней листвы мётлами.При сборе осенней листвы можно совместить трудовую деятельность с наблюдением за разнообразием форм и цвета листьев.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/>
          <a:p>
            <a:endParaRPr/>
          </a:p>
        </p:txBody>
      </p:sp>
      <p:pic>
        <p:nvPicPr>
          <p:cNvPr id="149" name="Содержимое 3" descr=""/>
          <p:cNvPicPr/>
          <p:nvPr/>
        </p:nvPicPr>
        <p:blipFill>
          <a:blip r:embed="rId1"/>
          <a:stretch/>
        </p:blipFill>
        <p:spPr>
          <a:xfrm>
            <a:off x="1071360" y="1571760"/>
            <a:ext cx="7071840" cy="4500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6" dur="indefinite" restart="never" nodeType="tmRoot">
          <p:childTnLst>
            <p:seq>
              <p:cTn id="67" dur="indefinite" nodeType="mainSeq"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1071360" y="2143080"/>
            <a:ext cx="7214760" cy="49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Во время самостоятельной игровой деятельности дети отражают впечатления, полученные в процессе НОД, экскурсий, повседневной жизни, усваивают знания о труде взрослых. Происходит это в процессе сюжетно-ролевых игр.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Воспитатель поощряет игры в семью, космонавтов, пароход, больницу и др. Он помогает развить сюжет игры, подобрать или создать необходимый для нее материал. Интерес к таким (творч. игры) играм развивается у детей с 3-4 лет. Расцвет ролевой игры начинается с 4-лет и наивысшего развития она достигает в середине дошкольного возраста (5-6 лет), а затем постепенно заменяется играми с правилами, возникающими после семи лет.</a:t>
            </a:r>
            <a:endParaRPr/>
          </a:p>
        </p:txBody>
      </p:sp>
      <p:sp>
        <p:nvSpPr>
          <p:cNvPr id="151" name="CustomShape 2"/>
          <p:cNvSpPr/>
          <p:nvPr/>
        </p:nvSpPr>
        <p:spPr>
          <a:xfrm>
            <a:off x="1793880" y="1500120"/>
            <a:ext cx="56433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Самостоятельная игровая деятельность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/>
          <a:p>
            <a:endParaRPr/>
          </a:p>
        </p:txBody>
      </p:sp>
      <p:pic>
        <p:nvPicPr>
          <p:cNvPr id="153" name="Содержимое 3" descr=""/>
          <p:cNvPicPr/>
          <p:nvPr/>
        </p:nvPicPr>
        <p:blipFill>
          <a:blip r:embed="rId1"/>
          <a:stretch/>
        </p:blipFill>
        <p:spPr>
          <a:xfrm>
            <a:off x="785880" y="1000080"/>
            <a:ext cx="7572240" cy="5324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dur="indefinite" nodeType="mainSeq"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000080" y="1000080"/>
            <a:ext cx="7071840" cy="557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                     </a:t>
            </a: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Дидактические игры и упражнения.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Являются одним из структурных компонентов прогулки. Они непродолжительны, занимают по времени в младшем возрасте 3-4 минуты.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Каждая дидактическая игра состоит: из дидактической задачи, содержания, правил, игровых ситуаций.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При использовании д/игры воспитатель должен следовать педагогическим принципам: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-опираться на уже имеющиеся у детей знания;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задача должна быть достаточна трудна, но и в то же время доступна детям;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-постепенно усложнять дидактическую задачу и игровые действия;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-конкретно и четко объяснять правила;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714240" y="928800"/>
            <a:ext cx="7643520" cy="649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Пребывание детей на свежем воздухе имеет большое значение для физического развития дошкольника. Прогулка является первым и наиболее доступным средством закаливания детского организма. Она способствует повышению его выносливости и устойчивости к неблагоприятным воздействиям внешней среды, особенно к простудным заболеваниям.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На прогулке дети играют, много двигаются. Движения усиливают обмен веществ, кровообращение, газообмен, улучшают аппетит. Дети учатся преодолевать различные препятствия, становятся более подвижными, ловкими, смелыми, выносливыми. У них вырабатываются двигательные умения и навыки, укрепляется мышечная система, повышается жизненный тонус.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Прогулка способствует умственному развитию, так как дети получают много новых впечатлений и знаний об окружающем мире.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571320"/>
            <a:ext cx="8257680" cy="13568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/>
          <a:p>
            <a:pPr>
              <a:lnSpc>
                <a:spcPct val="100000"/>
              </a:lnSpc>
            </a:pPr>
            <a:r>
              <a:rPr lang="ru-RU" sz="2800" strike="noStrike">
                <a:solidFill>
                  <a:srgbClr val="04617b"/>
                </a:solidFill>
                <a:latin typeface="Calibri"/>
              </a:rPr>
              <a:t>     </a:t>
            </a:r>
            <a:r>
              <a:rPr lang="ru-RU" sz="2800" strike="noStrike">
                <a:solidFill>
                  <a:srgbClr val="04617b"/>
                </a:solidFill>
                <a:latin typeface="Calibri"/>
              </a:rPr>
              <a:t>День, прожитый ребёнком без прогулки, потерян</a:t>
            </a:r>
            <a:r>
              <a:rPr lang="ru-RU" sz="2800" strike="noStrike">
                <a:solidFill>
                  <a:srgbClr val="04617b"/>
                </a:solidFill>
                <a:latin typeface="Calibri"/>
              </a:rPr>
              <a:t>
</a:t>
            </a:r>
            <a:r>
              <a:rPr lang="ru-RU" sz="2800" strike="noStrike">
                <a:solidFill>
                  <a:srgbClr val="04617b"/>
                </a:solidFill>
                <a:latin typeface="Calibri"/>
              </a:rPr>
              <a:t>     для его здоровья                                 Г.А. Сперанский</a:t>
            </a:r>
            <a:endParaRPr/>
          </a:p>
        </p:txBody>
      </p:sp>
      <p:pic>
        <p:nvPicPr>
          <p:cNvPr id="132" name="Содержимое 3" descr=""/>
          <p:cNvPicPr/>
          <p:nvPr/>
        </p:nvPicPr>
        <p:blipFill>
          <a:blip r:embed="rId1"/>
          <a:stretch/>
        </p:blipFill>
        <p:spPr>
          <a:xfrm>
            <a:off x="1643040" y="2000160"/>
            <a:ext cx="5780880" cy="4389120"/>
          </a:xfrm>
          <a:prstGeom prst="rect">
            <a:avLst/>
          </a:prstGeom>
          <a:ln>
            <a:noFill/>
          </a:ln>
        </p:spPr>
      </p:pic>
    </p:spTree>
  </p:cSld>
  <p:transition>
    <p:checker dir="horz"/>
  </p:transition>
  <p:timing>
    <p:tnLst>
      <p:par>
        <p:cTn id="10" dur="indefinite" restart="never" nodeType="tmRoot">
          <p:childTnLst>
            <p:seq>
              <p:cTn id="11" dur="indefinite" nodeType="mainSeq"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/>
          <a:p>
            <a:endParaRPr/>
          </a:p>
        </p:txBody>
      </p:sp>
      <p:pic>
        <p:nvPicPr>
          <p:cNvPr id="134" name="Содержимое 3" descr=""/>
          <p:cNvPicPr/>
          <p:nvPr/>
        </p:nvPicPr>
        <p:blipFill>
          <a:blip r:embed="rId1"/>
          <a:stretch/>
        </p:blipFill>
        <p:spPr>
          <a:xfrm>
            <a:off x="285840" y="1785960"/>
            <a:ext cx="8429400" cy="4214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714240" y="1500120"/>
            <a:ext cx="7786440" cy="374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Последовательность структурных компонентов прогулки может варьироваться в зависимости от вида предыдущего занятия. Если дети находились на занятии, требующем повышенной познавательной активности и умственного напряжения, то в начале прогулки целесообразно провести подвижные игры, пробежки, затем — наблюдения. Если до прогулки было физкультурное или музыкальное занятие, прогулка начинается с наблюдения или спокойной игры. Каждый из обязательных компонентов прогулки длится от 7 до 15 минут и осуществляется на фоне самостоятельной деятельности.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214280" y="1500120"/>
            <a:ext cx="6571800" cy="43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onstantia"/>
              </a:rPr>
              <a:t>                                        </a:t>
            </a: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Наблюдение.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Большое место на прогулках отводится наблюдениям (заранее планируемым) за природными явлениями и общественной жизнью. Наблюдения можно проводить с целой группой детей, с подгруппами, а также с отдельными малышами.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В младшем возрасте наблюдения должны занимать не более 7-10 минут и быть яркими, интересными. Проводить их надо ежедневно, но каждый раз детям должны предлагаться разные объекты для рассмотрения.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2" descr=""/>
          <p:cNvPicPr/>
          <p:nvPr/>
        </p:nvPicPr>
        <p:blipFill>
          <a:blip r:embed="rId1"/>
          <a:stretch/>
        </p:blipFill>
        <p:spPr>
          <a:xfrm>
            <a:off x="285840" y="928800"/>
            <a:ext cx="8429400" cy="5547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4" dur="indefinite" restart="never" nodeType="tmRoot">
          <p:childTnLst>
            <p:seq>
              <p:cTn id="25" dur="indefinite" nodeType="mainSeq"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>
            <a:off x="357120" y="1143000"/>
            <a:ext cx="8286480" cy="5333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Рисунок 1" descr=""/>
          <p:cNvPicPr/>
          <p:nvPr/>
        </p:nvPicPr>
        <p:blipFill>
          <a:blip r:embed="rId1"/>
          <a:stretch/>
        </p:blipFill>
        <p:spPr>
          <a:xfrm>
            <a:off x="785880" y="1000080"/>
            <a:ext cx="7857720" cy="5428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4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</TotalTime>
  <Application>LibreOffice/4.4.4.3$Linux_X86_64 LibreOffice_project/40m0$Build-3</Application>
  <Paragraphs>47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2018-01-28T13:13:09Z</dcterms:created>
  <dc:creator>ДИМОН</dc:creator>
  <dc:language>ru-RU</dc:language>
  <cp:lastModifiedBy>ДИМОН</cp:lastModifiedBy>
  <dcterms:modified xsi:type="dcterms:W3CDTF">2018-02-14T18:48:32Z</dcterms:modified>
  <cp:revision>30</cp:revision>
  <dc:title>Структура прогулки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