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83" r:id="rId5"/>
    <p:sldId id="260" r:id="rId6"/>
    <p:sldId id="259" r:id="rId7"/>
    <p:sldId id="266" r:id="rId8"/>
    <p:sldId id="265" r:id="rId9"/>
    <p:sldId id="264" r:id="rId10"/>
    <p:sldId id="263" r:id="rId11"/>
    <p:sldId id="275" r:id="rId12"/>
    <p:sldId id="271" r:id="rId13"/>
    <p:sldId id="270" r:id="rId14"/>
    <p:sldId id="285" r:id="rId15"/>
    <p:sldId id="287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7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7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6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13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42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58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27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27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3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75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99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3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4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1;&#1080;&#1083;&#1080;&#1103;\Desktop\&#1074;&#1089;%20&#1087;&#1091;&#1096;&#1082;&#1080;&#1085;\&#1042;&#1080;&#1076;&#1077;&#1086;-&#1092;&#1080;&#1083;&#1100;&#1084;%20&#1087;&#1086;%20&#1055;&#1091;&#1096;&#1082;&#1080;&#1085;&#1091;.mp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&#1051;&#1080;&#1083;&#1080;&#1103;\Desktop\&#1074;&#1089;%20&#1087;&#1091;&#1096;&#1082;&#1080;&#1085;\&#1042;&#1080;&#1076;&#1077;&#1086;%20&#1055;&#1091;&#1096;&#1082;&#1080;&#1085;%20&#1042;&#1057;\VID-20190219-WA0006.mp4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&#1051;&#1080;&#1083;&#1080;&#1103;\Desktop\&#1074;&#1089;%20&#1087;&#1091;&#1096;&#1082;&#1080;&#1085;\&#1042;&#1080;&#1076;&#1077;&#1086;%20&#1055;&#1091;&#1096;&#1082;&#1080;&#1085;%20&#1042;&#1057;\00023.MTS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&#1051;&#1080;&#1083;&#1080;&#1103;\Desktop\&#1042;&#1080;&#1076;&#1077;&#1086;-&#1092;&#1080;&#1083;&#1100;&#1084;%20&#1087;&#1086;%20&#1055;&#1091;&#1096;&#1082;&#1080;&#1085;&#1091;.mp4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1;&#1080;&#1083;&#1080;&#1103;\Desktop\&#1074;&#1089;%20&#1087;&#1091;&#1096;&#1082;&#1080;&#1085;\&#1042;&#1080;&#1076;&#1077;&#1086;%20&#1055;&#1091;&#1096;&#1082;&#1080;&#1085;%20&#1042;&#1057;\VID-20190213-WA0025.mp4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&#1051;&#1080;&#1083;&#1080;&#1103;\Desktop\&#1074;&#1089;%20&#1087;&#1091;&#1096;&#1082;&#1080;&#1085;\&#1042;&#1080;&#1076;&#1077;&#1086;%20&#1055;&#1091;&#1096;&#1082;&#1080;&#1085;%20&#1042;&#1057;\VID-20190128-WA0000%20(2).mp4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&#1051;&#1080;&#1083;&#1080;&#1103;\Desktop\&#1074;&#1089;%20&#1087;&#1091;&#1096;&#1082;&#1080;&#1085;\&#1042;&#1080;&#1076;&#1077;&#1086;%20&#1055;&#1091;&#1096;&#1082;&#1080;&#1085;%20&#1042;&#1057;\VID-20190219-WA0005.mp4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&#1051;&#1080;&#1083;&#1080;&#1103;\Desktop\&#1074;&#1089;%20&#1087;&#1091;&#1096;&#1082;&#1080;&#1085;\&#1042;&#1080;&#1076;&#1077;&#1086;%20&#1055;&#1091;&#1096;&#1082;&#1080;&#1085;%20&#1042;&#1057;\00019.MTS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Slid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51"/>
            <a:ext cx="9248896" cy="687995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42064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МУНИЦИПАЛЬНОЕ БЮДЖЕТНОЕ ДОШКОЛЬНОЕ ОБРАЗОВАТЕЛЬНОЕ</a:t>
            </a:r>
          </a:p>
          <a:p>
            <a:pPr lvl="0"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УЧРЕЖДЕНИЕ КОМБИНИРУЮЩЕГО ВИДА </a:t>
            </a:r>
          </a:p>
          <a:p>
            <a:pPr lvl="0"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ДЕТСКИЙ САД №21 «РЯБИНКА»</a:t>
            </a:r>
          </a:p>
        </p:txBody>
      </p:sp>
      <p:pic>
        <p:nvPicPr>
          <p:cNvPr id="5" name="Рисунок 4" descr="https://arhivurokov.ru/kopilka/up/html/2017/02/23/k_58aee093aded6/394966_1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052736"/>
            <a:ext cx="2448271" cy="266429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971600" y="3862789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«Что за прелесть эти сказки…»</a:t>
            </a:r>
            <a:endParaRPr lang="ru-RU" sz="3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4489956"/>
            <a:ext cx="6734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ТВОРЧЕСКИ-ПОЗНАВАТЕЛЬНЫЙ, СОЦИАЛЬНО-ЗНАЧИМЫЙ  ПРОЕКТ ДЛЯ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СТАРШИХ ДОШКОЛЬНИКОВ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5139189"/>
            <a:ext cx="2646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Подготовила воспитатель</a:t>
            </a:r>
          </a:p>
          <a:p>
            <a:pPr lvl="0"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высшей квалификационной </a:t>
            </a:r>
          </a:p>
          <a:p>
            <a:pPr lvl="0"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категории группы старшего</a:t>
            </a:r>
          </a:p>
          <a:p>
            <a:pPr lvl="0"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возраста Костенко Л.М.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64078" y="6381328"/>
            <a:ext cx="2659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г. о. Мытищи, 2018-2019 уч. г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2" name="Видео-фильм по Пушкину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87624" y="1070737"/>
            <a:ext cx="3600401" cy="270030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01681830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Slid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61" y="-48544"/>
            <a:ext cx="9248896" cy="68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вс пушкин\фото аа\QVEC07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/>
          <a:stretch/>
        </p:blipFill>
        <p:spPr bwMode="auto">
          <a:xfrm>
            <a:off x="827584" y="2636912"/>
            <a:ext cx="3912504" cy="419335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вс пушкин\фото аа\UMXX47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927"/>
            <a:ext cx="3007883" cy="2255912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вс пушкин\фото аа\IMG_837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1"/>
          <a:stretch/>
        </p:blipFill>
        <p:spPr bwMode="auto">
          <a:xfrm>
            <a:off x="4283968" y="548680"/>
            <a:ext cx="4104455" cy="264519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5818" y="87015"/>
            <a:ext cx="6159058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«ЧТО ЗА ПРЕЛЕСТЬ ЭТИ СКАЗКИ»…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VID-20190219-WA000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716016" y="4095328"/>
            <a:ext cx="3624064" cy="271804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148064" y="34290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Фото- и </a:t>
            </a:r>
            <a:r>
              <a:rPr lang="ru-RU" dirty="0" err="1" smtClean="0">
                <a:solidFill>
                  <a:srgbClr val="C00000"/>
                </a:solidFill>
                <a:latin typeface="Book Antiqua" pitchFamily="18" charset="0"/>
              </a:rPr>
              <a:t>видеоколлаж</a:t>
            </a:r>
            <a:endParaRPr lang="ru-RU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4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Slid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96" y="-21951"/>
            <a:ext cx="9248896" cy="68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247868"/>
            <a:ext cx="73448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Физическое развитие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Подвижная игра «Ручеек»;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Здоровье сберегающие технологии: 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дыхательная гимнастика «Ветер, ветер, ты могуч…»,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упражнения на развитие мелкой моторики штриховки, раскрашивания различной степенью нажима;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рисование по клеткам героев </a:t>
            </a:r>
          </a:p>
          <a:p>
            <a:pPr marL="285750" indent="-285750" algn="just"/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сказок А.С. Пушкина.</a:t>
            </a:r>
          </a:p>
          <a:p>
            <a:pPr marL="285750" indent="-285750" algn="just">
              <a:buFontTx/>
              <a:buChar char="-"/>
            </a:pPr>
            <a:endParaRPr lang="ru-RU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</a:t>
            </a:r>
            <a:endParaRPr lang="ru-RU" b="1" i="1" u="sng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endParaRPr lang="ru-RU" b="1" i="1" u="sng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4099" name="Picture 3" descr="C:\Users\user\Desktop\вс пушкин\тв пушкин рис аппликации\IMG-20190214-WA00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/>
          <a:stretch/>
        </p:blipFill>
        <p:spPr bwMode="auto">
          <a:xfrm>
            <a:off x="5796136" y="2745071"/>
            <a:ext cx="2524596" cy="392428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вс пушкин\тв пушкин рис аппликации\IMG-20190214-WA00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3" t="915" b="-915"/>
          <a:stretch/>
        </p:blipFill>
        <p:spPr bwMode="auto">
          <a:xfrm>
            <a:off x="4067944" y="2736305"/>
            <a:ext cx="2376264" cy="393305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00023.MTS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55576" y="3447002"/>
            <a:ext cx="3240360" cy="243027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2842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Slid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51"/>
            <a:ext cx="9248896" cy="68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вс пушкин\фото аа\IMG_83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32" y="1844824"/>
            <a:ext cx="2555776" cy="191683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16632"/>
            <a:ext cx="76328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3. Завершающий этап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- Оформление выставки детских работ по сказкам А.С. Пушкина;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- Награждение победителей конкурса;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- Досуг для детей и родителей «Любимые сказки А.С. Пушкина;</a:t>
            </a:r>
          </a:p>
          <a:p>
            <a:pPr marL="285750" lvl="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- Монтаж 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видеофильма по следам 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проекта:</a:t>
            </a:r>
          </a:p>
          <a:p>
            <a:pPr marL="285750" lvl="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«Что за прелесть эти сказки»…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ru-RU" b="1" i="1" u="sng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1" name="Picture 3" descr="C:\Users\user\Desktop\вс пушкин\фото вс 4гр\IMG_777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 bwMode="auto">
          <a:xfrm>
            <a:off x="5688632" y="3789041"/>
            <a:ext cx="2555776" cy="141765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вс пушкин\фото вс 4гр\IMG_77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287" y="5234085"/>
            <a:ext cx="2480825" cy="165129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вс пушкин\фото аа\LBUZ890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/>
          <a:stretch/>
        </p:blipFill>
        <p:spPr bwMode="auto">
          <a:xfrm>
            <a:off x="5654136" y="5234086"/>
            <a:ext cx="2590272" cy="165129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вс пушкин\фото вс 4гр\IMG_74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08" y="5234086"/>
            <a:ext cx="2165216" cy="162391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Видео-фильм по Пушкину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187624" y="2006588"/>
            <a:ext cx="4176464" cy="313234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2842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Slid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96" y="0"/>
            <a:ext cx="9248896" cy="68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04664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Заключение</a:t>
            </a:r>
          </a:p>
          <a:p>
            <a:r>
              <a:rPr lang="ru-RU" dirty="0" smtClean="0"/>
              <a:t>    Подводя итоги проекта «Что за прелесть эти сказки», нужно отметить, что поставленные цели и задачи были реализованы. Проект получился интересным, творческим, ярким. Дети исследовали биографию А.С. Пушкина, узнали много интересного о нём.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QVEC0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060848"/>
            <a:ext cx="2448272" cy="2323946"/>
          </a:xfrm>
          <a:prstGeom prst="rect">
            <a:avLst/>
          </a:prstGeom>
        </p:spPr>
      </p:pic>
      <p:pic>
        <p:nvPicPr>
          <p:cNvPr id="5" name="Рисунок 4" descr="CYNJ96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2060848"/>
            <a:ext cx="1341150" cy="2384266"/>
          </a:xfrm>
          <a:prstGeom prst="rect">
            <a:avLst/>
          </a:prstGeom>
        </p:spPr>
      </p:pic>
      <p:pic>
        <p:nvPicPr>
          <p:cNvPr id="6" name="Рисунок 5" descr="AAJN48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2060848"/>
            <a:ext cx="1368152" cy="2432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4653136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Дети проявили интерес к чтению (восприятию) сказок  поэта: «Сказка о рыбаке и рыбке», «Сказка о царе </a:t>
            </a:r>
            <a:r>
              <a:rPr lang="ru-RU" dirty="0" err="1" smtClean="0"/>
              <a:t>Салтане</a:t>
            </a:r>
            <a:r>
              <a:rPr lang="ru-RU" dirty="0" smtClean="0"/>
              <a:t>»… «Сказка о мертвой царевне», «Сказка о золотом петушке» … В результате совместной деятельности воспитанников, их родителей и педагогов ДОУ дети приобщились к  высокохудожественной литературе и </a:t>
            </a:r>
            <a:r>
              <a:rPr lang="ru-RU" dirty="0" smtClean="0"/>
              <a:t>театральной </a:t>
            </a:r>
            <a:r>
              <a:rPr lang="ru-RU" dirty="0" smtClean="0"/>
              <a:t>деятельности.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Slid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96" y="0"/>
            <a:ext cx="9248896" cy="68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73448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Расширили кругозор о персонажах сказок А.С. Пушкина, сформировался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запас литературных впечатлений, научились рисовать, лепить, инсценировать литературные произведения А.С. Пушкина.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Анализируя результаты, нужно отметить, что работы детей получились яркие, необычные и оригинальные по способу 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выполнения</a:t>
            </a:r>
          </a:p>
          <a:p>
            <a:pPr lvl="0" algn="just"/>
            <a:r>
              <a:rPr lang="ru-RU" i="1" u="sng" dirty="0">
                <a:solidFill>
                  <a:srgbClr val="C00000"/>
                </a:solidFill>
                <a:latin typeface="Bookman Old Style"/>
                <a:ea typeface="Calibri"/>
                <a:cs typeface="Arial"/>
              </a:rPr>
              <a:t>ВЫВОД: 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Bookman Old Style"/>
                <a:ea typeface="Calibri"/>
                <a:cs typeface="Arial"/>
              </a:rPr>
              <a:t>    Сказки </a:t>
            </a:r>
            <a:r>
              <a:rPr lang="ru-RU" dirty="0">
                <a:solidFill>
                  <a:srgbClr val="002060"/>
                </a:solidFill>
                <a:latin typeface="Bookman Old Style"/>
                <a:ea typeface="Calibri"/>
                <a:cs typeface="Arial"/>
              </a:rPr>
              <a:t>А.С. Пушкина необходимый элемент воспитания дошкольников. В них поэт рассказывает о жизни, показывает выход из сложных ситуаций, освещает проблемы добра и зла. Рассказывая и читая сказки , мы формируем  и развиваем внутренний мир детей, учим их нравственно-эстетическому и социальному поведению и общению, упорству и сочувствию, терпению, ставить цели и идти к ним. Сказки развивают творческий потенциал</a:t>
            </a:r>
            <a:r>
              <a:rPr lang="ru-RU" dirty="0" smtClean="0">
                <a:solidFill>
                  <a:srgbClr val="002060"/>
                </a:solidFill>
                <a:latin typeface="Bookman Old Style"/>
                <a:ea typeface="Calibri"/>
                <a:cs typeface="Arial"/>
              </a:rPr>
              <a:t>.</a:t>
            </a:r>
          </a:p>
          <a:p>
            <a:pPr lvl="0" algn="just"/>
            <a:r>
              <a:rPr lang="ru-RU" dirty="0" smtClean="0">
                <a:solidFill>
                  <a:srgbClr val="17375E"/>
                </a:solidFill>
                <a:latin typeface="Book Antiqua" panose="02040602050305030304" pitchFamily="18" charset="0"/>
              </a:rPr>
              <a:t>    Маленькому </a:t>
            </a:r>
            <a:r>
              <a:rPr lang="ru-RU" dirty="0">
                <a:solidFill>
                  <a:srgbClr val="17375E"/>
                </a:solidFill>
                <a:latin typeface="Book Antiqua" panose="02040602050305030304" pitchFamily="18" charset="0"/>
              </a:rPr>
              <a:t>читателю Пушкинские сказки открывают огромный мир человеческих мыслей, чувств, переживаний, приобщают его к культурным  ценностям и богатству родного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языка, оказывают огромное воспитательное  и духовно-нравственное воздействие</a:t>
            </a:r>
            <a:endParaRPr lang="ru-RU" dirty="0">
              <a:solidFill>
                <a:srgbClr val="002060"/>
              </a:solidFill>
              <a:latin typeface="Bookman Old Style"/>
              <a:ea typeface="Calibri"/>
              <a:cs typeface="Arial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Slid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945" y="-21951"/>
            <a:ext cx="9248896" cy="68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-171399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000000"/>
                </a:solidFill>
                <a:latin typeface="Bookman Old Style"/>
                <a:ea typeface="Calibri"/>
                <a:cs typeface="Arial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 smtClean="0">
              <a:solidFill>
                <a:srgbClr val="002060"/>
              </a:solidFill>
              <a:latin typeface="Bookman Old Style"/>
              <a:ea typeface="Calibri"/>
              <a:cs typeface="Arial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Bookman Old Style"/>
              <a:ea typeface="Calibri"/>
              <a:cs typeface="Arial"/>
            </a:endParaRP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rgbClr val="002060"/>
              </a:solidFill>
              <a:latin typeface="Bookman Old Style"/>
              <a:ea typeface="Calibri"/>
              <a:cs typeface="Arial"/>
            </a:endParaRPr>
          </a:p>
          <a:p>
            <a:endParaRPr lang="ru-RU" i="1" dirty="0" smtClean="0">
              <a:solidFill>
                <a:srgbClr val="000000"/>
              </a:solidFill>
              <a:latin typeface="Bookman Old Style"/>
              <a:ea typeface="Calibri"/>
              <a:cs typeface="Arial"/>
            </a:endParaRPr>
          </a:p>
          <a:p>
            <a:r>
              <a:rPr lang="ru-RU" i="1" dirty="0">
                <a:solidFill>
                  <a:srgbClr val="000000"/>
                </a:solidFill>
                <a:latin typeface="Bookman Old Style"/>
                <a:ea typeface="Calibri"/>
                <a:cs typeface="Arial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Bookman Old Style"/>
                <a:ea typeface="Calibri"/>
                <a:cs typeface="Arial"/>
              </a:rPr>
              <a:t>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8640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17375E"/>
                </a:solidFill>
                <a:latin typeface="Book Antiqua"/>
              </a:rPr>
              <a:t>Сказки </a:t>
            </a:r>
            <a:r>
              <a:rPr lang="ru-RU" dirty="0" smtClean="0">
                <a:solidFill>
                  <a:srgbClr val="17375E"/>
                </a:solidFill>
                <a:latin typeface="Book Antiqua"/>
              </a:rPr>
              <a:t>А. С. Пушкина легко воспринимаются детьми </a:t>
            </a:r>
            <a:r>
              <a:rPr lang="ru-RU" dirty="0" smtClean="0">
                <a:solidFill>
                  <a:srgbClr val="17375E"/>
                </a:solidFill>
                <a:latin typeface="Book Antiqua" panose="02040602050305030304" pitchFamily="18" charset="0"/>
              </a:rPr>
              <a:t>дошкольного возраста.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dirty="0" smtClean="0">
                <a:solidFill>
                  <a:srgbClr val="17375E"/>
                </a:solidFill>
                <a:latin typeface="Book Antiqua" panose="02040602050305030304" pitchFamily="18" charset="0"/>
              </a:rPr>
              <a:t>Русская пословица гласит: «Сказка – ложь, да в ней намёк, добрым молодцам – урок», - </a:t>
            </a:r>
            <a:r>
              <a:rPr lang="ru-RU" dirty="0" err="1" smtClean="0">
                <a:solidFill>
                  <a:srgbClr val="17375E"/>
                </a:solidFill>
                <a:latin typeface="Book Antiqua" panose="02040602050305030304" pitchFamily="18" charset="0"/>
              </a:rPr>
              <a:t>урок</a:t>
            </a:r>
            <a:r>
              <a:rPr lang="ru-RU" dirty="0" smtClean="0">
                <a:solidFill>
                  <a:srgbClr val="17375E"/>
                </a:solidFill>
                <a:latin typeface="Book Antiqua" panose="02040602050305030304" pitchFamily="18" charset="0"/>
              </a:rPr>
              <a:t> нравственности, доброты, честности, ума и хитроумия. </a:t>
            </a:r>
          </a:p>
          <a:p>
            <a:pPr lvl="0" algn="just"/>
            <a:r>
              <a:rPr lang="ru-RU" dirty="0" smtClean="0">
                <a:solidFill>
                  <a:srgbClr val="17375E"/>
                </a:solidFill>
                <a:latin typeface="Book Antiqua" panose="02040602050305030304" pitchFamily="18" charset="0"/>
              </a:rPr>
              <a:t>  </a:t>
            </a:r>
            <a:endParaRPr lang="ru-RU" sz="1200" dirty="0" smtClean="0">
              <a:solidFill>
                <a:prstClr val="black"/>
              </a:solidFill>
              <a:latin typeface="Book Antiqua" panose="02040602050305030304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04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Slid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96" y="-21951"/>
            <a:ext cx="9248896" cy="68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30630" y="188640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АКТУАЛЬНОСТЬ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548681"/>
            <a:ext cx="734481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17375E"/>
                </a:solidFill>
                <a:latin typeface="Book Antiqua"/>
              </a:rPr>
              <a:t>     </a:t>
            </a:r>
            <a:r>
              <a:rPr lang="ru-RU" sz="1600" i="1" dirty="0" smtClean="0">
                <a:solidFill>
                  <a:srgbClr val="0070C0"/>
                </a:solidFill>
                <a:latin typeface="Book Antiqua"/>
              </a:rPr>
              <a:t>«Сказка неотделима от красоты, сказка способствует развитию эстетических чувств, без которых немыслимо благородство души, сердечная чуткость к человеческому счастью, горю, страданию. Благодаря сказке ребёнок познаёт мир не только умом, но и сердцем»…</a:t>
            </a:r>
          </a:p>
          <a:p>
            <a:pPr algn="r"/>
            <a:r>
              <a:rPr lang="ru-RU" sz="1600" i="1" dirty="0" smtClean="0">
                <a:solidFill>
                  <a:srgbClr val="0070C0"/>
                </a:solidFill>
                <a:latin typeface="Book Antiqua"/>
              </a:rPr>
              <a:t>В.А. Сухомлинский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  <a:latin typeface="Book Antiqua"/>
              </a:rPr>
              <a:t>    </a:t>
            </a:r>
            <a:r>
              <a:rPr lang="ru-RU" sz="1600" dirty="0" smtClean="0">
                <a:solidFill>
                  <a:srgbClr val="002060"/>
                </a:solidFill>
                <a:latin typeface="Book Antiqua"/>
              </a:rPr>
              <a:t>На важность приобщения детей к красоте родного слова, культуры речи и развития творческих способностей указывали педагоги, психологи, лингвисты (Л.С. </a:t>
            </a:r>
            <a:r>
              <a:rPr lang="ru-RU" sz="1600" dirty="0" err="1" smtClean="0">
                <a:solidFill>
                  <a:srgbClr val="002060"/>
                </a:solidFill>
                <a:latin typeface="Book Antiqua"/>
              </a:rPr>
              <a:t>Выготский</a:t>
            </a:r>
            <a:r>
              <a:rPr lang="ru-RU" sz="1600" dirty="0" smtClean="0">
                <a:solidFill>
                  <a:srgbClr val="002060"/>
                </a:solidFill>
                <a:latin typeface="Book Antiqua"/>
              </a:rPr>
              <a:t>, А.В. Запорожец, А.А. Леонтьев и </a:t>
            </a:r>
            <a:r>
              <a:rPr lang="ru-RU" sz="1600" dirty="0" err="1" smtClean="0">
                <a:solidFill>
                  <a:srgbClr val="002060"/>
                </a:solidFill>
                <a:latin typeface="Book Antiqua"/>
              </a:rPr>
              <a:t>др</a:t>
            </a:r>
            <a:r>
              <a:rPr lang="ru-RU" sz="1600" dirty="0" smtClean="0">
                <a:solidFill>
                  <a:srgbClr val="002060"/>
                </a:solidFill>
                <a:latin typeface="Book Antiqua"/>
              </a:rPr>
              <a:t>).  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Book Antiqua"/>
              </a:rPr>
              <a:t>   Детский поэт И. </a:t>
            </a:r>
            <a:r>
              <a:rPr lang="ru-RU" sz="1600" dirty="0" err="1" smtClean="0">
                <a:solidFill>
                  <a:srgbClr val="002060"/>
                </a:solidFill>
                <a:latin typeface="Book Antiqua"/>
              </a:rPr>
              <a:t>Токмакова</a:t>
            </a:r>
            <a:r>
              <a:rPr lang="ru-RU" sz="1600" dirty="0" smtClean="0">
                <a:solidFill>
                  <a:srgbClr val="002060"/>
                </a:solidFill>
                <a:latin typeface="Book Antiqua"/>
              </a:rPr>
              <a:t> называет художественную литературу первоосновой воспитания. Художественная литература формирует нравственные чувства и оценки, нормы поведения и эстетическое восприятие. Произведения литературы способствуют развитию речи, дают готовые  языковые формы, которыми впоследствии оперирует ребёнок. При ознакомлении с книгой отчетливо выступает связь речевого и эстетического развития.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Book Antiqua"/>
              </a:rPr>
              <a:t>    Программа </a:t>
            </a:r>
            <a:r>
              <a:rPr lang="ru-RU" sz="1600" dirty="0" smtClean="0">
                <a:solidFill>
                  <a:srgbClr val="FF0000"/>
                </a:solidFill>
                <a:latin typeface="Book Antiqua"/>
              </a:rPr>
              <a:t>М.А. </a:t>
            </a:r>
            <a:r>
              <a:rPr lang="ru-RU" sz="1600" dirty="0" smtClean="0">
                <a:solidFill>
                  <a:srgbClr val="002060"/>
                </a:solidFill>
                <a:latin typeface="Book Antiqua"/>
              </a:rPr>
              <a:t>Васильевой «От рождения до школы» ставит ряд целей к образовательной области «Чтение художественной литературы» для детей дошкольного возраста: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Book Antiqua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Book Antiqua"/>
              </a:rPr>
              <a:t>    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Book Antiqua"/>
              </a:rPr>
              <a:t>      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Book Antiqua"/>
            </a:endParaRPr>
          </a:p>
          <a:p>
            <a:pPr algn="r"/>
            <a:endParaRPr lang="ru-RU" sz="1600" i="1" dirty="0" smtClean="0">
              <a:solidFill>
                <a:srgbClr val="0070C0"/>
              </a:solidFill>
              <a:latin typeface="Book Antiqua"/>
            </a:endParaRP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Book Antiqua"/>
              </a:rPr>
              <a:t> </a:t>
            </a:r>
          </a:p>
          <a:p>
            <a:pPr lvl="0" algn="just"/>
            <a:r>
              <a:rPr lang="ru-RU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  </a:t>
            </a:r>
            <a:r>
              <a:rPr lang="ru-RU" dirty="0" smtClean="0">
                <a:solidFill>
                  <a:srgbClr val="17375E"/>
                </a:solidFill>
                <a:latin typeface="Book Antiqua" panose="02040602050305030304" pitchFamily="18" charset="0"/>
              </a:rPr>
              <a:t>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013176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Book Antiqua" pitchFamily="18" charset="0"/>
              </a:rPr>
              <a:t>формирование у детей интереса и потребности в чтении (восприятии) книг;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Book Antiqua" pitchFamily="18" charset="0"/>
              </a:rPr>
              <a:t>приобщение к словесному искусству, развитие художественного, восприятия и эстетического вкуса;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Book Antiqua" pitchFamily="18" charset="0"/>
              </a:rPr>
              <a:t>поддерживать активное тяготение дошкольников к книге, развивать интерес и любовь к ней.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347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Slid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96" y="-21952"/>
            <a:ext cx="9248896" cy="68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0"/>
            <a:ext cx="741682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Book Antiqua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Book Antiqua" pitchFamily="18" charset="0"/>
              </a:rPr>
              <a:t>   Анализ современной действительности в нашей стране выявил заметное снижение интереса к чтению из-за того, что телевидение, видео- и аудиотехника, компьютер практически вытеснили книгу из структуры свободного времени детей, во многих семьях книга не значится в приоритетных духовных ценностях.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Book Antiqua" pitchFamily="18" charset="0"/>
              </a:rPr>
              <a:t>    В преддверии 220-летия со дня рождения А.С. Пушкина в нашем дошкольном образовательном учреждении разработан и реализован проект, актуальность которого продиктована возможностью решения образовательных задач  в области «Чтение художественной литературы»  применяя универсальные современные технологий (метода проекта, интеграцию образовательных областей), которые соответствуют требованиям Федерального государственного образовательного стандарта дошкольного образования.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Book Antiqua" pitchFamily="18" charset="0"/>
              </a:rPr>
              <a:t>   Сказки – наиболее любимый ребёнком литературный жанр, имеющий важное значение в развитии дошкольника. А.С. Пушкин и его сказки являются одним из самых ярких первых детских поэтических впечатлений. Пушкинские сказки оказывают большое влияние на эмоциональное развитие детей, развивают эрудицию, воображение, расширяют словарный запас,  учат добру и пониманию, они оптимистичны (добро всегда побеждает зло). Кроме того, каждая сказка несёт в себе какой-либо нравственный урок: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Book Antiqua" pitchFamily="18" charset="0"/>
              </a:rPr>
              <a:t>«Сказка – ложь, да в ней намёк!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Book Antiqua" pitchFamily="18" charset="0"/>
              </a:rPr>
              <a:t>Добрым молодцам урок»</a:t>
            </a:r>
          </a:p>
          <a:p>
            <a:endParaRPr lang="ru-RU" sz="16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8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Slid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48" y="5433"/>
            <a:ext cx="9248896" cy="68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5" y="44624"/>
            <a:ext cx="748883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ТИП ПРОЕКТА: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Информационный, творчески-познавательный, социально-ориентированный;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</a:rPr>
              <a:t>По продолжительности – долгосрочный;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По составу участников – групповой.</a:t>
            </a:r>
          </a:p>
          <a:p>
            <a:pPr lvl="0" algn="just"/>
            <a:r>
              <a:rPr lang="ru-RU" b="1" i="1" u="sng" dirty="0">
                <a:solidFill>
                  <a:srgbClr val="C00000"/>
                </a:solidFill>
              </a:rPr>
              <a:t>УЧАСТНИКИ </a:t>
            </a:r>
            <a:r>
              <a:rPr lang="ru-RU" b="1" i="1" u="sng" dirty="0" smtClean="0">
                <a:solidFill>
                  <a:srgbClr val="C00000"/>
                </a:solidFill>
              </a:rPr>
              <a:t>ПРОЕКТА:</a:t>
            </a:r>
            <a:r>
              <a:rPr lang="ru-RU" i="1" u="sng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педагоги, специалисты ДОУ, воспитанники (5-7 лет) и их родители, работники детской библиотеки  г. Мытищи;</a:t>
            </a:r>
          </a:p>
          <a:p>
            <a:pPr lvl="0"/>
            <a:r>
              <a:rPr kumimoji="0" lang="ru-RU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ДЛИТЕЛЬНОСТЬ</a:t>
            </a:r>
            <a:r>
              <a:rPr kumimoji="0" lang="ru-RU" sz="1800" b="1" i="1" u="sng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 ПРОЕКТА: </a:t>
            </a:r>
            <a:r>
              <a:rPr lang="ru-RU" kern="0" dirty="0" smtClean="0">
                <a:latin typeface="Book Antiqua" panose="02040602050305030304" pitchFamily="18" charset="0"/>
              </a:rPr>
              <a:t>3 </a:t>
            </a:r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месяца.</a:t>
            </a:r>
          </a:p>
          <a:p>
            <a:pPr lvl="0" algn="just"/>
            <a:r>
              <a:rPr lang="ru-RU" b="1" i="1" u="sng" kern="0" noProof="0" dirty="0" smtClean="0">
                <a:solidFill>
                  <a:srgbClr val="C00000"/>
                </a:solidFill>
                <a:latin typeface="+mj-lt"/>
              </a:rPr>
              <a:t>ЦЕЛЬ: </a:t>
            </a:r>
            <a:r>
              <a:rPr lang="ru-RU" kern="0" noProof="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Развитие эстетических, познавательных, творческих способностей детей дошкольного возраста посредством </a:t>
            </a:r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ознакомления со сказками А.С. Пушкина, </a:t>
            </a:r>
            <a:r>
              <a:rPr lang="ru-RU" kern="0" noProof="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 прививать любовь к художественной литературе, родному языку.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lvl="0"/>
            <a:r>
              <a:rPr kumimoji="0" lang="ru-RU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ЗАДАЧИ:</a:t>
            </a:r>
            <a:r>
              <a:rPr kumimoji="0" lang="ru-RU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</a:rPr>
              <a:t> </a:t>
            </a:r>
            <a:endParaRPr kumimoji="0" lang="ru-RU" sz="1800" b="1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  <a:p>
            <a:pPr marL="342900" lvl="0" indent="-342900">
              <a:buAutoNum type="arabicPeriod"/>
            </a:pPr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Расширять и закреплять знания детей о жизни и творчестве А.С. Пушкина, воспитывать любовь к родной культуре, к книге.</a:t>
            </a:r>
          </a:p>
          <a:p>
            <a:pPr marL="342900" lvl="0" indent="-342900" algn="just">
              <a:buAutoNum type="arabicPeriod"/>
            </a:pPr>
            <a:r>
              <a:rPr lang="ru-RU" kern="0" dirty="0" smtClean="0">
                <a:solidFill>
                  <a:srgbClr val="1F497D">
                    <a:lumMod val="75000"/>
                  </a:srgbClr>
                </a:solidFill>
                <a:latin typeface="Book Antiqua" panose="02040602050305030304" pitchFamily="18" charset="0"/>
              </a:rPr>
              <a:t>Совершенствовать художественно-речевые навыки, различные виды творческой деятельности и эстетическое воспитание  детей посредством сказок  А.С. Пушкина.</a:t>
            </a:r>
          </a:p>
          <a:p>
            <a:pPr marL="342900" lvl="0" indent="-342900" algn="just">
              <a:buAutoNum type="arabicPeriod"/>
            </a:pP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Book Antiqua" panose="02040602050305030304" pitchFamily="18" charset="0"/>
                <a:ea typeface="Calibri"/>
              </a:rPr>
              <a:t>Создавать условия для реализации самостоятельной творческой деятельности детей и совместно со взрослыми.</a:t>
            </a:r>
          </a:p>
          <a:p>
            <a:pPr marL="342900" lvl="0" indent="-342900" algn="just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/>
                <a:ea typeface="Calibri"/>
                <a:cs typeface="Arial"/>
              </a:rPr>
              <a:t>Воспитывать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/>
                <a:ea typeface="Calibri"/>
                <a:cs typeface="Arial"/>
              </a:rPr>
              <a:t>любовь, добро, бережное отношение к окружающему миру через сказку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/>
                <a:ea typeface="Calibri"/>
                <a:cs typeface="Arial"/>
              </a:rPr>
              <a:t>;</a:t>
            </a:r>
          </a:p>
          <a:p>
            <a:pPr marL="342900" lvl="0" indent="-342900" algn="just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/>
                <a:ea typeface="Calibri"/>
                <a:cs typeface="Arial"/>
              </a:rPr>
              <a:t>Развивать элементы творчества, учить использовать прочитанное в других видах деятельности.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/>
                <a:ea typeface="Calibri"/>
                <a:cs typeface="Arial"/>
              </a:rPr>
              <a:t> 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ea typeface="Calibri"/>
            </a:endParaRPr>
          </a:p>
          <a:p>
            <a:pPr marL="342900" lvl="0" indent="-342900" algn="just">
              <a:buAutoNum type="arabicPeriod"/>
            </a:pPr>
            <a:endParaRPr lang="ru-RU" kern="0" dirty="0" smtClean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342900" lvl="0" indent="-342900">
              <a:buAutoNum type="arabicPeriod"/>
            </a:pPr>
            <a:endParaRPr lang="ru-RU" b="1" kern="0" dirty="0" smtClean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342900" lvl="0" indent="-342900">
              <a:buAutoNum type="arabicPeriod"/>
            </a:pPr>
            <a:endParaRPr kumimoji="0" lang="ru-RU" sz="1800" b="1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2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Slid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8" y="-3513"/>
            <a:ext cx="9248896" cy="68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260648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ЗНАЧИМОСТЬ ПРОЕКТА: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У детей развивается целостное восприятие  содержаний сказок А.С. Пушкина.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Использование педагогами метода проекта в организации педагогического процесса способствует наиболее успешному усвоению материала у дошкольников.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Участие родителей в создании и реализации проекта пробуждает интерес к познанию самих себя и детей, повышает культурную компетентность в области воспитания дошкольников.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 descr="E:\ЗВЕЗДНЫЙ КАЛЕЙДОСКОП  новый\РИСУНКИ АППЛИКАЦИЯ\фото 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7150"/>
          <a:stretch/>
        </p:blipFill>
        <p:spPr bwMode="auto">
          <a:xfrm>
            <a:off x="5141193" y="3205681"/>
            <a:ext cx="3130784" cy="335566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вс пушкин\Фото Пушкин ВС\ТЕАТР\фото 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0"/>
          <a:stretch/>
        </p:blipFill>
        <p:spPr bwMode="auto">
          <a:xfrm>
            <a:off x="-4411197" y="980728"/>
            <a:ext cx="4360319" cy="293013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VID-20190213-WA002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95603" y="3429000"/>
            <a:ext cx="3936437" cy="295232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223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Slid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96" y="-21952"/>
            <a:ext cx="9248896" cy="68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5136" y="188640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0070C0"/>
                </a:solidFill>
              </a:rPr>
              <a:t>СОДЕРЖАНИЕ ПРОЕКТА</a:t>
            </a:r>
            <a:endParaRPr lang="ru-RU" b="1" i="1" u="sng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marL="342900" indent="-342900">
              <a:buAutoNum type="arabicPeriod"/>
            </a:pPr>
            <a:r>
              <a:rPr lang="ru-RU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Подготовительный этап: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Обсуждение целей и задач проекта;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Подбор методической,  художественной литературы иллюстрированного, музыкального, аудио и видео материалов по теме проекта;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Организация выставки книг с привлечением родителей;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Разработка итоговых мероприятий.</a:t>
            </a:r>
          </a:p>
          <a:p>
            <a:pPr marL="285750" indent="-285750" algn="just">
              <a:buFontTx/>
              <a:buChar char="-"/>
            </a:pPr>
            <a:endParaRPr lang="ru-RU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4" descr="E:\ЗВЕЗДНЫЙ КАЛЕЙДОСКОП  новый\РИСУНКИ АППЛИКАЦИЯ\фото 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4"/>
          <a:stretch/>
        </p:blipFill>
        <p:spPr bwMode="auto">
          <a:xfrm>
            <a:off x="755576" y="3418844"/>
            <a:ext cx="2592288" cy="321189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ЗВЕЗДНЫЙ КАЛЕЙДОСКОП  новый\РИСУНКИ АППЛИКАЦИЯ\фото 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2139702" cy="285293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ЗВЕЗДНЫЙ КАЛЕЙДОСКОП  новый\РИСУНКИ АППЛИКАЦИЯ\фото 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6"/>
          <a:stretch/>
        </p:blipFill>
        <p:spPr bwMode="auto">
          <a:xfrm>
            <a:off x="5758897" y="3429000"/>
            <a:ext cx="2485511" cy="314778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2636912"/>
            <a:ext cx="37561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«Наши любимые сказки»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(книжные выставки)</a:t>
            </a:r>
            <a:endParaRPr lang="ru-RU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Slid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52"/>
            <a:ext cx="9248896" cy="68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260648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2.</a:t>
            </a:r>
            <a:r>
              <a:rPr lang="ru-RU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Основной этап – непосредственная реализация проекта </a:t>
            </a:r>
          </a:p>
          <a:p>
            <a:r>
              <a:rPr lang="ru-RU" b="1" i="1" u="sng" dirty="0">
                <a:solidFill>
                  <a:srgbClr val="005392"/>
                </a:solidFill>
                <a:latin typeface="Book Antiqua" panose="02040602050305030304" pitchFamily="18" charset="0"/>
              </a:rPr>
              <a:t>Р</a:t>
            </a:r>
            <a:r>
              <a:rPr lang="ru-RU" b="1" u="sng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ечевое развитие</a:t>
            </a:r>
            <a:endParaRPr lang="ru-RU" b="1" u="sng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Чтение сказок А.С. Пушкина;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Беседы и рассказы по прочитанным сказкам;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Заучивание стихотворений А.С. Пушкина;</a:t>
            </a:r>
          </a:p>
          <a:p>
            <a:pPr marL="285750" lvl="0" indent="-285750"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Различные виды </a:t>
            </a: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игр -театрализаций.</a:t>
            </a:r>
            <a:endParaRPr lang="ru-RU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ru-RU" b="1" u="sng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Художественно-эстетическое развитие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Лепка, </a:t>
            </a:r>
            <a:r>
              <a:rPr lang="ru-RU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пластилинография</a:t>
            </a: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Рисование;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Аппликация, ручной труд</a:t>
            </a:r>
          </a:p>
          <a:p>
            <a:pPr marL="285750" lvl="0" indent="-285750"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Слушание музыки</a:t>
            </a:r>
            <a:r>
              <a:rPr lang="ru-RU" b="1" i="1" u="sng" dirty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pPr marL="285750" lvl="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Хореографические постановки.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 descr="C:\Users\user\Desktop\вс пушкин\фото вс 4гр\IMG_77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1"/>
          <a:stretch/>
        </p:blipFill>
        <p:spPr bwMode="auto">
          <a:xfrm>
            <a:off x="5331993" y="2132856"/>
            <a:ext cx="1616270" cy="220647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ЗВЕЗДНЫЙ КАЛЕЙДОСКОП  новый\РИСУНКИ АППЛИКАЦИЯ\фото 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5" b="6720"/>
          <a:stretch/>
        </p:blipFill>
        <p:spPr bwMode="auto">
          <a:xfrm>
            <a:off x="5148064" y="4365104"/>
            <a:ext cx="3268442" cy="249289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вс пушкин\Фото Пушкин ВС\ТЕАТР\фото 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6"/>
          <a:stretch/>
        </p:blipFill>
        <p:spPr bwMode="auto">
          <a:xfrm>
            <a:off x="6948264" y="2132856"/>
            <a:ext cx="1420588" cy="220486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VID-20190128-WA0000 (2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99592" y="3680774"/>
            <a:ext cx="4176464" cy="313234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2124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Slid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8896" cy="687995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6041" y="272837"/>
            <a:ext cx="74523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ru-RU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ru-RU" b="1" u="sng" dirty="0" smtClean="0">
                <a:solidFill>
                  <a:srgbClr val="005392"/>
                </a:solidFill>
                <a:latin typeface="Book Antiqua" panose="02040602050305030304" pitchFamily="18" charset="0"/>
              </a:rPr>
              <a:t>Социально-коммуникативное  развитие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Книжная выставка  «По сказкам Пушкина»;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Рассматривание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портретов А.С. Пушкина;</a:t>
            </a:r>
          </a:p>
          <a:p>
            <a:pPr marL="285750" lvl="0" indent="-285750"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Рассматривание иллюстраций к сказкам А.С. Пушкина</a:t>
            </a: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pPr marL="285750" lvl="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Художественно-речевые исполнительские заучивания отрывков из сказок Пушкина;</a:t>
            </a:r>
          </a:p>
          <a:p>
            <a:pPr marL="285750" lvl="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Речевые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подвижные </a:t>
            </a: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игры;</a:t>
            </a:r>
          </a:p>
          <a:p>
            <a:pPr marL="285750" lvl="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Дидактические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игры;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 smtClean="0">
              <a:solidFill>
                <a:srgbClr val="005392"/>
              </a:solidFill>
              <a:latin typeface="Book Antiqua" panose="02040602050305030304" pitchFamily="18" charset="0"/>
            </a:endParaRPr>
          </a:p>
          <a:p>
            <a:endParaRPr lang="ru-RU" b="1" i="1" u="sng" dirty="0">
              <a:solidFill>
                <a:srgbClr val="005392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5" name="Picture 3" descr="E:\ЗВЕЗДНЫЙ КАЛЕЙДОСКОП  новый\РИСУНКИ АППЛИКАЦИЯ\IMG-20190214-WA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671" y="4509120"/>
            <a:ext cx="2976331" cy="223224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вс пушкин\фото вс 4гр\IMG_76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2"/>
          <a:stretch/>
        </p:blipFill>
        <p:spPr bwMode="auto">
          <a:xfrm>
            <a:off x="5364088" y="2184505"/>
            <a:ext cx="2987370" cy="203658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VID-20190219-WA000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99591" y="3501008"/>
            <a:ext cx="4416491" cy="331236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2124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Slid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8896" cy="68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260648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Познание: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Исследовательские работы о жизни А.С. Пушкина;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Оформление информационного стенда к 220-летию поэта;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Целевая экскурсия в городскую детскую библиотеку;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Просмотр мультфильмов по сказкам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А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.С. Пушкина;</a:t>
            </a: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Музыкально-литературный конкурс чтецов «Времена года»;</a:t>
            </a: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Игры-театрализации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  <a:endParaRPr lang="ru-RU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Игры с элементами счета по мотивам сказок А.С. 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Пушкина.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285750" lvl="0" indent="-285750">
              <a:buFontTx/>
              <a:buChar char="-"/>
            </a:pPr>
            <a:endParaRPr lang="ru-RU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5" name="Picture 3" descr="C:\Users\user\Desktop\вс пушкин\Фото Пушкин ВС\ТЕАТР\фото 1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10" y="2808312"/>
            <a:ext cx="3003798" cy="400506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0019.MTS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5576" y="2852936"/>
            <a:ext cx="4464496" cy="334837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2124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1253</Words>
  <Application>Microsoft Office PowerPoint</Application>
  <PresentationFormat>Экран (4:3)</PresentationFormat>
  <Paragraphs>128</Paragraphs>
  <Slides>15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180</cp:revision>
  <dcterms:created xsi:type="dcterms:W3CDTF">2019-06-26T10:43:32Z</dcterms:created>
  <dcterms:modified xsi:type="dcterms:W3CDTF">2019-07-12T14:05:25Z</dcterms:modified>
</cp:coreProperties>
</file>