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3" r:id="rId5"/>
    <p:sldId id="260" r:id="rId6"/>
    <p:sldId id="261" r:id="rId7"/>
    <p:sldId id="262" r:id="rId8"/>
    <p:sldId id="265" r:id="rId9"/>
    <p:sldId id="274" r:id="rId10"/>
    <p:sldId id="264" r:id="rId11"/>
    <p:sldId id="263" r:id="rId12"/>
    <p:sldId id="266" r:id="rId13"/>
    <p:sldId id="268" r:id="rId14"/>
    <p:sldId id="275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704E4-C680-44BB-A9DC-C0585D96A3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714A50-7101-45B7-B6E7-12D22FCA4E06}">
      <dgm:prSet phldrT="[Текст]" custT="1"/>
      <dgm:spPr/>
      <dgm:t>
        <a:bodyPr/>
        <a:lstStyle/>
        <a:p>
          <a:pPr algn="ctr"/>
          <a:r>
            <a:rPr lang="ru-RU" sz="1800" dirty="0" smtClean="0"/>
            <a:t>ОБУСТРОЙСТВО ПАТРИОТИЧЕСКИХ УГОЛКОВ</a:t>
          </a:r>
          <a:endParaRPr lang="ru-RU" sz="1800" dirty="0"/>
        </a:p>
      </dgm:t>
    </dgm:pt>
    <dgm:pt modelId="{A2C536D3-0D68-498C-B706-3A8D9373E008}" type="parTrans" cxnId="{8490F092-06C3-49B9-ACCC-EBB8BED32DD2}">
      <dgm:prSet/>
      <dgm:spPr/>
      <dgm:t>
        <a:bodyPr/>
        <a:lstStyle/>
        <a:p>
          <a:endParaRPr lang="ru-RU"/>
        </a:p>
      </dgm:t>
    </dgm:pt>
    <dgm:pt modelId="{B65BB78C-7591-4D25-BEAC-CB713E008E0E}" type="sibTrans" cxnId="{8490F092-06C3-49B9-ACCC-EBB8BED32DD2}">
      <dgm:prSet/>
      <dgm:spPr/>
      <dgm:t>
        <a:bodyPr/>
        <a:lstStyle/>
        <a:p>
          <a:endParaRPr lang="ru-RU"/>
        </a:p>
      </dgm:t>
    </dgm:pt>
    <dgm:pt modelId="{D81D10C8-36F6-4618-BC4F-6D6DD496C710}">
      <dgm:prSet phldrT="[Текст]" custT="1"/>
      <dgm:spPr/>
      <dgm:t>
        <a:bodyPr/>
        <a:lstStyle/>
        <a:p>
          <a:r>
            <a:rPr lang="ru-RU" sz="1800" dirty="0" smtClean="0"/>
            <a:t>ОРГАНИЗАЦИЯ ТЕМАТИЧЕСКИХ МЕРОПРИЯТИЙ</a:t>
          </a:r>
          <a:endParaRPr lang="ru-RU" sz="1800" dirty="0"/>
        </a:p>
      </dgm:t>
    </dgm:pt>
    <dgm:pt modelId="{B465BA93-7C36-48B4-8AD2-8A246BA8F023}" type="parTrans" cxnId="{451C8DDE-F77D-40B2-BA2F-C845C320F255}">
      <dgm:prSet/>
      <dgm:spPr/>
      <dgm:t>
        <a:bodyPr/>
        <a:lstStyle/>
        <a:p>
          <a:endParaRPr lang="ru-RU"/>
        </a:p>
      </dgm:t>
    </dgm:pt>
    <dgm:pt modelId="{5E70E8DC-5005-4841-A6D1-87BD5A7A952A}" type="sibTrans" cxnId="{451C8DDE-F77D-40B2-BA2F-C845C320F255}">
      <dgm:prSet/>
      <dgm:spPr/>
      <dgm:t>
        <a:bodyPr/>
        <a:lstStyle/>
        <a:p>
          <a:endParaRPr lang="ru-RU"/>
        </a:p>
      </dgm:t>
    </dgm:pt>
    <dgm:pt modelId="{01923342-D1A7-4D0B-B858-27EBB7DF0B4B}">
      <dgm:prSet phldrT="[Текст]" custT="1"/>
      <dgm:spPr/>
      <dgm:t>
        <a:bodyPr/>
        <a:lstStyle/>
        <a:p>
          <a:r>
            <a:rPr lang="ru-RU" sz="1800" dirty="0" smtClean="0"/>
            <a:t>ПРОВЕДЕНИЕ ТЕМАТИЧЕСКИХ ЗАНЯТИЙ</a:t>
          </a:r>
          <a:endParaRPr lang="ru-RU" sz="1800" dirty="0"/>
        </a:p>
      </dgm:t>
    </dgm:pt>
    <dgm:pt modelId="{2ABCC363-78F7-41FD-AD5F-D73A93D286CC}" type="parTrans" cxnId="{48589FF0-A630-479B-9C23-8EC9EA475E77}">
      <dgm:prSet/>
      <dgm:spPr/>
      <dgm:t>
        <a:bodyPr/>
        <a:lstStyle/>
        <a:p>
          <a:endParaRPr lang="ru-RU"/>
        </a:p>
      </dgm:t>
    </dgm:pt>
    <dgm:pt modelId="{10F2A1CF-EA97-4CE0-8BFD-5D34FB467C85}" type="sibTrans" cxnId="{48589FF0-A630-479B-9C23-8EC9EA475E77}">
      <dgm:prSet/>
      <dgm:spPr/>
      <dgm:t>
        <a:bodyPr/>
        <a:lstStyle/>
        <a:p>
          <a:endParaRPr lang="ru-RU"/>
        </a:p>
      </dgm:t>
    </dgm:pt>
    <dgm:pt modelId="{FF126C27-6F96-47EA-A7D8-9E4909381C18}">
      <dgm:prSet phldrT="[Текст]" custT="1"/>
      <dgm:spPr/>
      <dgm:t>
        <a:bodyPr/>
        <a:lstStyle/>
        <a:p>
          <a:r>
            <a:rPr lang="ru-RU" sz="1800" dirty="0" smtClean="0"/>
            <a:t>ЧТЕНИЕ ХУД. ПРОИЗВЕДЕНИЙ, ЗАУЧИВАНИЕ НАИЗУСТЬ</a:t>
          </a:r>
          <a:endParaRPr lang="ru-RU" sz="1800" dirty="0"/>
        </a:p>
      </dgm:t>
    </dgm:pt>
    <dgm:pt modelId="{DDDB545E-B4E8-45BB-B302-DF381D6EC182}" type="parTrans" cxnId="{F9D4B213-8443-4C8E-8EE6-DA7FF2D7D44C}">
      <dgm:prSet/>
      <dgm:spPr/>
      <dgm:t>
        <a:bodyPr/>
        <a:lstStyle/>
        <a:p>
          <a:endParaRPr lang="ru-RU"/>
        </a:p>
      </dgm:t>
    </dgm:pt>
    <dgm:pt modelId="{E7EC9845-D4EC-4566-8944-8EFE0EDE1569}" type="sibTrans" cxnId="{F9D4B213-8443-4C8E-8EE6-DA7FF2D7D44C}">
      <dgm:prSet/>
      <dgm:spPr/>
      <dgm:t>
        <a:bodyPr/>
        <a:lstStyle/>
        <a:p>
          <a:endParaRPr lang="ru-RU"/>
        </a:p>
      </dgm:t>
    </dgm:pt>
    <dgm:pt modelId="{FE918C27-22B1-4AA8-8464-1D00CE0F4C71}">
      <dgm:prSet phldrT="[Текст]" custT="1"/>
      <dgm:spPr/>
      <dgm:t>
        <a:bodyPr/>
        <a:lstStyle/>
        <a:p>
          <a:r>
            <a:rPr lang="ru-RU" sz="1800" dirty="0" smtClean="0"/>
            <a:t>ПРОСМОТР ВИДЕОМАТЕРИАЛОВ </a:t>
          </a:r>
          <a:endParaRPr lang="ru-RU" sz="1800" dirty="0"/>
        </a:p>
      </dgm:t>
    </dgm:pt>
    <dgm:pt modelId="{551F08DF-9BBE-4450-9D30-156A55206C26}" type="parTrans" cxnId="{97C0BA52-2432-4BAE-A925-3340992DF81D}">
      <dgm:prSet/>
      <dgm:spPr/>
      <dgm:t>
        <a:bodyPr/>
        <a:lstStyle/>
        <a:p>
          <a:endParaRPr lang="ru-RU"/>
        </a:p>
      </dgm:t>
    </dgm:pt>
    <dgm:pt modelId="{59AE97F0-DC58-478C-902D-B3ABE0B7327F}" type="sibTrans" cxnId="{97C0BA52-2432-4BAE-A925-3340992DF81D}">
      <dgm:prSet/>
      <dgm:spPr/>
      <dgm:t>
        <a:bodyPr/>
        <a:lstStyle/>
        <a:p>
          <a:endParaRPr lang="ru-RU"/>
        </a:p>
      </dgm:t>
    </dgm:pt>
    <dgm:pt modelId="{78099E1B-035C-4DDF-85BF-E5E7C37AEE51}" type="pres">
      <dgm:prSet presAssocID="{314704E4-C680-44BB-A9DC-C0585D96A3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FFAD91-FC65-4CCB-B883-B6CB2693A69D}" type="pres">
      <dgm:prSet presAssocID="{1D714A50-7101-45B7-B6E7-12D22FCA4E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86E85-0D76-4F5D-8702-A77C981F6202}" type="pres">
      <dgm:prSet presAssocID="{B65BB78C-7591-4D25-BEAC-CB713E008E0E}" presName="sibTrans" presStyleCnt="0"/>
      <dgm:spPr/>
    </dgm:pt>
    <dgm:pt modelId="{7F5726FD-2D5A-4A78-9B64-2E65734D8867}" type="pres">
      <dgm:prSet presAssocID="{D81D10C8-36F6-4618-BC4F-6D6DD496C7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3C64F-C338-414A-99C1-6FC6797AA93D}" type="pres">
      <dgm:prSet presAssocID="{5E70E8DC-5005-4841-A6D1-87BD5A7A952A}" presName="sibTrans" presStyleCnt="0"/>
      <dgm:spPr/>
    </dgm:pt>
    <dgm:pt modelId="{9D627334-79EC-4E9C-9574-01345BD3A5A0}" type="pres">
      <dgm:prSet presAssocID="{01923342-D1A7-4D0B-B858-27EBB7DF0B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5E6DA-7C04-4AE6-A26C-9F92E2076AE2}" type="pres">
      <dgm:prSet presAssocID="{10F2A1CF-EA97-4CE0-8BFD-5D34FB467C85}" presName="sibTrans" presStyleCnt="0"/>
      <dgm:spPr/>
    </dgm:pt>
    <dgm:pt modelId="{874092F4-A99F-4A22-86EC-2245F08EE4A4}" type="pres">
      <dgm:prSet presAssocID="{FF126C27-6F96-47EA-A7D8-9E4909381C18}" presName="node" presStyleLbl="node1" presStyleIdx="3" presStyleCnt="5" custLinFactNeighborX="-5000" custLinFactNeighborY="20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EE536-8350-43A9-B629-2BADB426AB09}" type="pres">
      <dgm:prSet presAssocID="{E7EC9845-D4EC-4566-8944-8EFE0EDE1569}" presName="sibTrans" presStyleCnt="0"/>
      <dgm:spPr/>
    </dgm:pt>
    <dgm:pt modelId="{77A5CEF1-A0F5-4016-8E85-5BC82DC54F45}" type="pres">
      <dgm:prSet presAssocID="{FE918C27-22B1-4AA8-8464-1D00CE0F4C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1C8DDE-F77D-40B2-BA2F-C845C320F255}" srcId="{314704E4-C680-44BB-A9DC-C0585D96A3C8}" destId="{D81D10C8-36F6-4618-BC4F-6D6DD496C710}" srcOrd="1" destOrd="0" parTransId="{B465BA93-7C36-48B4-8AD2-8A246BA8F023}" sibTransId="{5E70E8DC-5005-4841-A6D1-87BD5A7A952A}"/>
    <dgm:cxn modelId="{5ED67DF6-9C14-4643-AA17-48A1E19DBE61}" type="presOf" srcId="{01923342-D1A7-4D0B-B858-27EBB7DF0B4B}" destId="{9D627334-79EC-4E9C-9574-01345BD3A5A0}" srcOrd="0" destOrd="0" presId="urn:microsoft.com/office/officeart/2005/8/layout/default"/>
    <dgm:cxn modelId="{48589FF0-A630-479B-9C23-8EC9EA475E77}" srcId="{314704E4-C680-44BB-A9DC-C0585D96A3C8}" destId="{01923342-D1A7-4D0B-B858-27EBB7DF0B4B}" srcOrd="2" destOrd="0" parTransId="{2ABCC363-78F7-41FD-AD5F-D73A93D286CC}" sibTransId="{10F2A1CF-EA97-4CE0-8BFD-5D34FB467C85}"/>
    <dgm:cxn modelId="{97C0BA52-2432-4BAE-A925-3340992DF81D}" srcId="{314704E4-C680-44BB-A9DC-C0585D96A3C8}" destId="{FE918C27-22B1-4AA8-8464-1D00CE0F4C71}" srcOrd="4" destOrd="0" parTransId="{551F08DF-9BBE-4450-9D30-156A55206C26}" sibTransId="{59AE97F0-DC58-478C-902D-B3ABE0B7327F}"/>
    <dgm:cxn modelId="{D329E132-70FB-4CF2-BE77-7482A6D285C8}" type="presOf" srcId="{314704E4-C680-44BB-A9DC-C0585D96A3C8}" destId="{78099E1B-035C-4DDF-85BF-E5E7C37AEE51}" srcOrd="0" destOrd="0" presId="urn:microsoft.com/office/officeart/2005/8/layout/default"/>
    <dgm:cxn modelId="{F9D4B213-8443-4C8E-8EE6-DA7FF2D7D44C}" srcId="{314704E4-C680-44BB-A9DC-C0585D96A3C8}" destId="{FF126C27-6F96-47EA-A7D8-9E4909381C18}" srcOrd="3" destOrd="0" parTransId="{DDDB545E-B4E8-45BB-B302-DF381D6EC182}" sibTransId="{E7EC9845-D4EC-4566-8944-8EFE0EDE1569}"/>
    <dgm:cxn modelId="{1973D297-B27E-4909-85F8-98DD9D32730A}" type="presOf" srcId="{FF126C27-6F96-47EA-A7D8-9E4909381C18}" destId="{874092F4-A99F-4A22-86EC-2245F08EE4A4}" srcOrd="0" destOrd="0" presId="urn:microsoft.com/office/officeart/2005/8/layout/default"/>
    <dgm:cxn modelId="{929E30EB-1360-4B47-9CD9-9186505E3E54}" type="presOf" srcId="{FE918C27-22B1-4AA8-8464-1D00CE0F4C71}" destId="{77A5CEF1-A0F5-4016-8E85-5BC82DC54F45}" srcOrd="0" destOrd="0" presId="urn:microsoft.com/office/officeart/2005/8/layout/default"/>
    <dgm:cxn modelId="{0B3D79D3-652F-4743-A54B-5503325B4F79}" type="presOf" srcId="{D81D10C8-36F6-4618-BC4F-6D6DD496C710}" destId="{7F5726FD-2D5A-4A78-9B64-2E65734D8867}" srcOrd="0" destOrd="0" presId="urn:microsoft.com/office/officeart/2005/8/layout/default"/>
    <dgm:cxn modelId="{8490F092-06C3-49B9-ACCC-EBB8BED32DD2}" srcId="{314704E4-C680-44BB-A9DC-C0585D96A3C8}" destId="{1D714A50-7101-45B7-B6E7-12D22FCA4E06}" srcOrd="0" destOrd="0" parTransId="{A2C536D3-0D68-498C-B706-3A8D9373E008}" sibTransId="{B65BB78C-7591-4D25-BEAC-CB713E008E0E}"/>
    <dgm:cxn modelId="{2F79142A-072D-40DE-9720-0282458E0C65}" type="presOf" srcId="{1D714A50-7101-45B7-B6E7-12D22FCA4E06}" destId="{DFFFAD91-FC65-4CCB-B883-B6CB2693A69D}" srcOrd="0" destOrd="0" presId="urn:microsoft.com/office/officeart/2005/8/layout/default"/>
    <dgm:cxn modelId="{016ED103-A6AB-45CA-9F48-1008F5F255E9}" type="presParOf" srcId="{78099E1B-035C-4DDF-85BF-E5E7C37AEE51}" destId="{DFFFAD91-FC65-4CCB-B883-B6CB2693A69D}" srcOrd="0" destOrd="0" presId="urn:microsoft.com/office/officeart/2005/8/layout/default"/>
    <dgm:cxn modelId="{B82FAA7E-CB70-4EED-AAFE-5EDDC4C4F424}" type="presParOf" srcId="{78099E1B-035C-4DDF-85BF-E5E7C37AEE51}" destId="{69386E85-0D76-4F5D-8702-A77C981F6202}" srcOrd="1" destOrd="0" presId="urn:microsoft.com/office/officeart/2005/8/layout/default"/>
    <dgm:cxn modelId="{B64531FA-3D9F-455B-BAC4-CB5A73531992}" type="presParOf" srcId="{78099E1B-035C-4DDF-85BF-E5E7C37AEE51}" destId="{7F5726FD-2D5A-4A78-9B64-2E65734D8867}" srcOrd="2" destOrd="0" presId="urn:microsoft.com/office/officeart/2005/8/layout/default"/>
    <dgm:cxn modelId="{845E5DF7-30A3-4853-83A6-EC5D3C1A0577}" type="presParOf" srcId="{78099E1B-035C-4DDF-85BF-E5E7C37AEE51}" destId="{A7E3C64F-C338-414A-99C1-6FC6797AA93D}" srcOrd="3" destOrd="0" presId="urn:microsoft.com/office/officeart/2005/8/layout/default"/>
    <dgm:cxn modelId="{266DBB27-B4E2-4A03-81E0-35A53A869247}" type="presParOf" srcId="{78099E1B-035C-4DDF-85BF-E5E7C37AEE51}" destId="{9D627334-79EC-4E9C-9574-01345BD3A5A0}" srcOrd="4" destOrd="0" presId="urn:microsoft.com/office/officeart/2005/8/layout/default"/>
    <dgm:cxn modelId="{2A8F20AA-EF59-4E4C-9C90-D92A6BF4C3CE}" type="presParOf" srcId="{78099E1B-035C-4DDF-85BF-E5E7C37AEE51}" destId="{F305E6DA-7C04-4AE6-A26C-9F92E2076AE2}" srcOrd="5" destOrd="0" presId="urn:microsoft.com/office/officeart/2005/8/layout/default"/>
    <dgm:cxn modelId="{B78CD415-EFB4-4463-959D-7619B53CCCA1}" type="presParOf" srcId="{78099E1B-035C-4DDF-85BF-E5E7C37AEE51}" destId="{874092F4-A99F-4A22-86EC-2245F08EE4A4}" srcOrd="6" destOrd="0" presId="urn:microsoft.com/office/officeart/2005/8/layout/default"/>
    <dgm:cxn modelId="{AD514884-C416-4400-A59C-7461883D3334}" type="presParOf" srcId="{78099E1B-035C-4DDF-85BF-E5E7C37AEE51}" destId="{D61EE536-8350-43A9-B629-2BADB426AB09}" srcOrd="7" destOrd="0" presId="urn:microsoft.com/office/officeart/2005/8/layout/default"/>
    <dgm:cxn modelId="{7C94B595-B4B6-48C2-BDE6-78DCEEA6D840}" type="presParOf" srcId="{78099E1B-035C-4DDF-85BF-E5E7C37AEE51}" destId="{77A5CEF1-A0F5-4016-8E85-5BC82DC54F4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FFAD91-FC65-4CCB-B883-B6CB2693A69D}">
      <dsp:nvSpPr>
        <dsp:cNvPr id="0" name=""/>
        <dsp:cNvSpPr/>
      </dsp:nvSpPr>
      <dsp:spPr>
        <a:xfrm>
          <a:off x="622696" y="2331"/>
          <a:ext cx="2309812" cy="1385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ОБУСТРОЙСТВО ПАТРИОТИЧЕСКИХ УГОЛКОВ</a:t>
          </a:r>
          <a:endParaRPr lang="ru-RU" sz="1800" kern="1200" dirty="0"/>
        </a:p>
      </dsp:txBody>
      <dsp:txXfrm>
        <a:off x="622696" y="2331"/>
        <a:ext cx="2309812" cy="1385887"/>
      </dsp:txXfrm>
    </dsp:sp>
    <dsp:sp modelId="{7F5726FD-2D5A-4A78-9B64-2E65734D8867}">
      <dsp:nvSpPr>
        <dsp:cNvPr id="0" name=""/>
        <dsp:cNvSpPr/>
      </dsp:nvSpPr>
      <dsp:spPr>
        <a:xfrm>
          <a:off x="3163490" y="2331"/>
          <a:ext cx="2309812" cy="1385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ОРГАНИЗАЦИЯ ТЕМАТИЧЕСКИХ МЕРОПРИЯТИЙ</a:t>
          </a:r>
          <a:endParaRPr lang="ru-RU" sz="1800" kern="1200" dirty="0"/>
        </a:p>
      </dsp:txBody>
      <dsp:txXfrm>
        <a:off x="3163490" y="2331"/>
        <a:ext cx="2309812" cy="1385887"/>
      </dsp:txXfrm>
    </dsp:sp>
    <dsp:sp modelId="{9D627334-79EC-4E9C-9574-01345BD3A5A0}">
      <dsp:nvSpPr>
        <dsp:cNvPr id="0" name=""/>
        <dsp:cNvSpPr/>
      </dsp:nvSpPr>
      <dsp:spPr>
        <a:xfrm>
          <a:off x="622696" y="1619200"/>
          <a:ext cx="2309812" cy="1385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ТЕМАТИЧЕСКИХ ЗАНЯТИЙ</a:t>
          </a:r>
          <a:endParaRPr lang="ru-RU" sz="1800" kern="1200" dirty="0"/>
        </a:p>
      </dsp:txBody>
      <dsp:txXfrm>
        <a:off x="622696" y="1619200"/>
        <a:ext cx="2309812" cy="1385887"/>
      </dsp:txXfrm>
    </dsp:sp>
    <dsp:sp modelId="{874092F4-A99F-4A22-86EC-2245F08EE4A4}">
      <dsp:nvSpPr>
        <dsp:cNvPr id="0" name=""/>
        <dsp:cNvSpPr/>
      </dsp:nvSpPr>
      <dsp:spPr>
        <a:xfrm>
          <a:off x="3048000" y="1902475"/>
          <a:ext cx="2309812" cy="1385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ЧТЕНИЕ ХУД. ПРОИЗВЕДЕНИЙ, ЗАУЧИВАНИЕ НАИЗУСТЬ</a:t>
          </a:r>
          <a:endParaRPr lang="ru-RU" sz="1800" kern="1200" dirty="0"/>
        </a:p>
      </dsp:txBody>
      <dsp:txXfrm>
        <a:off x="3048000" y="1902475"/>
        <a:ext cx="2309812" cy="1385887"/>
      </dsp:txXfrm>
    </dsp:sp>
    <dsp:sp modelId="{77A5CEF1-A0F5-4016-8E85-5BC82DC54F45}">
      <dsp:nvSpPr>
        <dsp:cNvPr id="0" name=""/>
        <dsp:cNvSpPr/>
      </dsp:nvSpPr>
      <dsp:spPr>
        <a:xfrm>
          <a:off x="1893093" y="3236068"/>
          <a:ext cx="2309812" cy="1385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ПРОСМОТР ВИДЕОМАТЕРИАЛОВ </a:t>
          </a:r>
          <a:endParaRPr lang="ru-RU" sz="1800" kern="1200" dirty="0"/>
        </a:p>
      </dsp:txBody>
      <dsp:txXfrm>
        <a:off x="1893093" y="3236068"/>
        <a:ext cx="2309812" cy="1385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3DA4-DABE-48CA-B5E9-FC8C5FA00625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300-5FE1-4898-AAF9-1BBB4B2DB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3DA4-DABE-48CA-B5E9-FC8C5FA00625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300-5FE1-4898-AAF9-1BBB4B2DB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3DA4-DABE-48CA-B5E9-FC8C5FA00625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300-5FE1-4898-AAF9-1BBB4B2DB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3DA4-DABE-48CA-B5E9-FC8C5FA00625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300-5FE1-4898-AAF9-1BBB4B2DB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3DA4-DABE-48CA-B5E9-FC8C5FA00625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300-5FE1-4898-AAF9-1BBB4B2DB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3DA4-DABE-48CA-B5E9-FC8C5FA00625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300-5FE1-4898-AAF9-1BBB4B2DB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3DA4-DABE-48CA-B5E9-FC8C5FA00625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300-5FE1-4898-AAF9-1BBB4B2DB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3DA4-DABE-48CA-B5E9-FC8C5FA00625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300-5FE1-4898-AAF9-1BBB4B2DB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3DA4-DABE-48CA-B5E9-FC8C5FA00625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300-5FE1-4898-AAF9-1BBB4B2DB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3DA4-DABE-48CA-B5E9-FC8C5FA00625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300-5FE1-4898-AAF9-1BBB4B2DB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3DA4-DABE-48CA-B5E9-FC8C5FA00625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300-5FE1-4898-AAF9-1BBB4B2DB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53DA4-DABE-48CA-B5E9-FC8C5FA00625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2300-5FE1-4898-AAF9-1BBB4B2DB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196948"/>
          <a:ext cx="8581321" cy="654147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581321"/>
              </a:tblGrid>
              <a:tr h="65414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</a:t>
                      </a:r>
                      <a:r>
                        <a:rPr lang="ru-RU" sz="2000" dirty="0" smtClean="0"/>
                        <a:t>Муниципальное бюджетное дошкольное образовательное учреждение детский сад</a:t>
                      </a:r>
                      <a:r>
                        <a:rPr lang="ru-RU" sz="2000" baseline="0" dirty="0" smtClean="0"/>
                        <a:t> № 21 «Рябинка»</a:t>
                      </a:r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endParaRPr lang="ru-RU" sz="2800" b="1" baseline="0" dirty="0" smtClean="0"/>
                    </a:p>
                    <a:p>
                      <a:pPr algn="ctr"/>
                      <a:r>
                        <a:rPr lang="ru-RU" sz="2800" b="1" baseline="0" dirty="0" smtClean="0"/>
                        <a:t>Формирование патриотических компетенций у детей дошкольного возраста</a:t>
                      </a:r>
                      <a:endParaRPr lang="ru-RU" sz="2800" b="1" baseline="0" dirty="0" smtClean="0"/>
                    </a:p>
                    <a:p>
                      <a:pPr algn="ctr"/>
                      <a:endParaRPr lang="ru-RU" sz="2000" b="1" baseline="0" dirty="0" smtClean="0"/>
                    </a:p>
                    <a:p>
                      <a:pPr algn="r"/>
                      <a:endParaRPr lang="ru-RU" sz="2400" b="0" baseline="0" dirty="0" smtClean="0"/>
                    </a:p>
                    <a:p>
                      <a:pPr algn="r"/>
                      <a:r>
                        <a:rPr lang="ru-RU" sz="2400" b="0" baseline="0" dirty="0" smtClean="0"/>
                        <a:t>Подготовила воспитатель  </a:t>
                      </a:r>
                      <a:r>
                        <a:rPr lang="ru-RU" sz="2400" b="0" baseline="0" dirty="0" err="1" smtClean="0"/>
                        <a:t>Шпортяк</a:t>
                      </a:r>
                      <a:r>
                        <a:rPr lang="ru-RU" sz="2400" b="0" baseline="0" dirty="0" smtClean="0"/>
                        <a:t> А.В.</a:t>
                      </a:r>
                    </a:p>
                    <a:p>
                      <a:pPr algn="r"/>
                      <a:endParaRPr lang="ru-RU" sz="2400" b="0" baseline="0" dirty="0" smtClean="0"/>
                    </a:p>
                    <a:p>
                      <a:pPr algn="r"/>
                      <a:endParaRPr lang="ru-RU" sz="2400" b="0" baseline="0" dirty="0" smtClean="0"/>
                    </a:p>
                    <a:p>
                      <a:pPr algn="ctr"/>
                      <a:endParaRPr lang="ru-RU" sz="2400" b="0" baseline="0" dirty="0" smtClean="0"/>
                    </a:p>
                    <a:p>
                      <a:pPr algn="ctr"/>
                      <a:endParaRPr lang="ru-RU" sz="2400" b="0" baseline="0" dirty="0" smtClean="0"/>
                    </a:p>
                    <a:p>
                      <a:pPr algn="ctr"/>
                      <a:r>
                        <a:rPr lang="ru-RU" sz="2000" b="0" baseline="0" dirty="0" smtClean="0"/>
                        <a:t>Мытищи 2020 г.</a:t>
                      </a:r>
                      <a:endParaRPr lang="ru-RU" sz="2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6609" y="196948"/>
          <a:ext cx="8876714" cy="641486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876714"/>
              </a:tblGrid>
              <a:tr h="6414867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                                   </a:t>
                      </a:r>
                    </a:p>
                    <a:p>
                      <a:r>
                        <a:rPr lang="ru-RU" sz="2400" dirty="0" smtClean="0"/>
                        <a:t>                                                                             Спортивный досуг,</a:t>
                      </a:r>
                    </a:p>
                    <a:p>
                      <a:r>
                        <a:rPr lang="ru-RU" sz="2400" dirty="0" smtClean="0"/>
                        <a:t>                                                                                 посвященный </a:t>
                      </a:r>
                    </a:p>
                    <a:p>
                      <a:r>
                        <a:rPr lang="ru-RU" sz="2400" dirty="0" smtClean="0"/>
                        <a:t>                                                                     Дню защитника</a:t>
                      </a:r>
                      <a:r>
                        <a:rPr lang="ru-RU" sz="2400" baseline="0" dirty="0" smtClean="0"/>
                        <a:t> Отечества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                                                                         </a:t>
                      </a:r>
                      <a:endParaRPr lang="ru-RU" sz="2400" b="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086225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4019550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5083" y="211015"/>
          <a:ext cx="8750105" cy="644300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750105"/>
              </a:tblGrid>
              <a:tr h="6443003"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</a:p>
                    <a:p>
                      <a:r>
                        <a:rPr lang="ru-RU" dirty="0" smtClean="0"/>
                        <a:t>   </a:t>
                      </a:r>
                      <a:r>
                        <a:rPr lang="ru-RU" sz="2400" i="1" dirty="0" smtClean="0"/>
                        <a:t>Тематическое мероприятие,</a:t>
                      </a:r>
                    </a:p>
                    <a:p>
                      <a:r>
                        <a:rPr lang="ru-RU" sz="2400" i="1" baseline="0" dirty="0" smtClean="0"/>
                        <a:t>  посвященное нашей армии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3719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 descr="C:\Users\sanow\Pictures\cover_image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93096"/>
            <a:ext cx="120015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5422" y="211015"/>
          <a:ext cx="8609427" cy="647113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609427"/>
              </a:tblGrid>
              <a:tr h="64711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</a:t>
                      </a:r>
                      <a:r>
                        <a:rPr lang="ru-RU" sz="2400" b="1" i="1" dirty="0" smtClean="0"/>
                        <a:t>Оформление стенгазеты</a:t>
                      </a:r>
                      <a:r>
                        <a:rPr lang="ru-RU" sz="2400" b="1" i="1" baseline="0" dirty="0" smtClean="0"/>
                        <a:t> ко Дню защитника Отечества</a:t>
                      </a:r>
                      <a:endParaRPr lang="ru-RU" sz="2400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714750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39624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3218" y="253218"/>
          <a:ext cx="8637564" cy="642893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637564"/>
              </a:tblGrid>
              <a:tr h="6428936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</a:t>
                      </a:r>
                    </a:p>
                    <a:p>
                      <a:pPr algn="just"/>
                      <a:r>
                        <a:rPr lang="ru-RU" sz="1800" baseline="0" dirty="0" smtClean="0"/>
                        <a:t>                                                                                   </a:t>
                      </a:r>
                      <a:r>
                        <a:rPr lang="ru-RU" sz="2400" baseline="0" dirty="0" smtClean="0"/>
                        <a:t>Тематическое занятие </a:t>
                      </a:r>
                    </a:p>
                    <a:p>
                      <a:pPr algn="just"/>
                      <a:r>
                        <a:rPr lang="ru-RU" sz="2400" baseline="0" dirty="0" smtClean="0"/>
                        <a:t>                                                             ко Дню народного единства   </a:t>
                      </a:r>
                    </a:p>
                    <a:p>
                      <a:pPr algn="just"/>
                      <a:r>
                        <a:rPr lang="ru-RU" sz="2400" baseline="0" dirty="0" smtClean="0"/>
                        <a:t>                                                               </a:t>
                      </a:r>
                    </a:p>
                    <a:p>
                      <a:pPr algn="just"/>
                      <a:r>
                        <a:rPr lang="ru-RU" sz="2400" baseline="0" dirty="0" smtClean="0"/>
                        <a:t>                                                               Выполнение коллективной  </a:t>
                      </a:r>
                    </a:p>
                    <a:p>
                      <a:pPr algn="just"/>
                      <a:r>
                        <a:rPr lang="ru-RU" sz="2400" baseline="0" dirty="0" smtClean="0"/>
                        <a:t>                                                                               работы </a:t>
                      </a:r>
                    </a:p>
                    <a:p>
                      <a:pPr algn="just"/>
                      <a:r>
                        <a:rPr lang="ru-RU" sz="2400" baseline="0" dirty="0" smtClean="0"/>
                        <a:t>                                                          «Когда мы</a:t>
                      </a:r>
                    </a:p>
                    <a:p>
                      <a:pPr algn="just"/>
                      <a:r>
                        <a:rPr lang="ru-RU" sz="2400" baseline="0" dirty="0" smtClean="0"/>
                        <a:t>                                                                      вместе, мы непобедимы»</a:t>
                      </a:r>
                    </a:p>
                    <a:p>
                      <a:pPr algn="just"/>
                      <a:r>
                        <a:rPr lang="ru-RU" sz="2400" baseline="0" dirty="0" smtClean="0"/>
                        <a:t>работы  </a:t>
                      </a:r>
                    </a:p>
                    <a:p>
                      <a:r>
                        <a:rPr lang="ru-RU" sz="2400" baseline="0" dirty="0" smtClean="0"/>
                        <a:t>                                                                    </a:t>
                      </a:r>
                      <a:endParaRPr lang="ru-RU" i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590925" cy="4476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12976"/>
            <a:ext cx="4536504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49382" y="263236"/>
          <a:ext cx="8700654" cy="637309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700654"/>
              </a:tblGrid>
              <a:tr h="6373091"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женский день, День Матери посвящены формированию у дошкольников семейных ценностей и образа матери, женщины, как хранительницы семьи. Вместе с детьми изготавливаем подарки, организуем выставки рисунков. Дети с мамами принимают участие в выставках-конкурсах совместных поделок.</a:t>
                      </a:r>
                    </a:p>
                    <a:p>
                      <a:pPr algn="just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того,  чтобы дети воспринимали себя частью народа, они должны проникнуться его устоями, понять его самобытность. Для этого организовывают занятия по ознакомлению с народным бытом, но лучше всего дети усваивают информацию во время игры. Можно отметить народные праздники  «Масленица», «Пасха», «Рождество»  песнями, танцами, хорошим настроением приобщиться к традициям. Дошкольники знакомятся с историей возникновения праздника, его сутью и символами.</a:t>
                      </a:r>
                    </a:p>
                    <a:p>
                      <a:pPr algn="just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1692" y="351692"/>
          <a:ext cx="8595360" cy="62038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95360"/>
              </a:tblGrid>
              <a:tr h="62038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</a:t>
                      </a:r>
                      <a:r>
                        <a:rPr lang="ru-RU" sz="2400" b="1" i="1" dirty="0" smtClean="0"/>
                        <a:t>Выставка – конкурс совместных поделок детей и родителей ко Дню матери</a:t>
                      </a:r>
                      <a:endParaRPr lang="ru-RU" sz="2400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2962275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4514850" cy="2457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00808"/>
            <a:ext cx="3190875" cy="3943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1354" y="267286"/>
          <a:ext cx="8623495" cy="634452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623495"/>
              </a:tblGrid>
              <a:tr h="6344529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    </a:t>
                      </a:r>
                      <a:r>
                        <a:rPr lang="ru-RU" b="1" i="1" baseline="0" dirty="0" smtClean="0"/>
                        <a:t>                                             </a:t>
                      </a:r>
                      <a:r>
                        <a:rPr lang="ru-RU" b="1" i="1" dirty="0" smtClean="0"/>
                        <a:t>  </a:t>
                      </a:r>
                      <a:r>
                        <a:rPr lang="ru-RU" sz="2400" b="1" i="1" dirty="0" smtClean="0"/>
                        <a:t>Народные праздники</a:t>
                      </a:r>
                      <a:endParaRPr lang="ru-RU" sz="2400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810000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2705100" cy="2809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3857625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88640"/>
          <a:ext cx="8736037" cy="651668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736037"/>
              </a:tblGrid>
              <a:tr h="6516681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endParaRPr lang="ru-RU" dirty="0" smtClean="0"/>
                    </a:p>
                    <a:p>
                      <a:pPr algn="just"/>
                      <a:r>
                        <a:rPr lang="ru-RU" dirty="0" smtClean="0"/>
                        <a:t> </a:t>
                      </a:r>
                    </a:p>
                    <a:p>
                      <a:pPr algn="just"/>
                      <a:r>
                        <a:rPr lang="ru-RU" sz="2400" dirty="0" smtClean="0"/>
                        <a:t>  Воспитать</a:t>
                      </a:r>
                      <a:r>
                        <a:rPr lang="ru-RU" sz="2400" baseline="0" dirty="0" smtClean="0"/>
                        <a:t> патриота своего края – ответственная и сложная задача, решение которой в дошкольном детстве только начинается.</a:t>
                      </a:r>
                    </a:p>
                    <a:p>
                      <a:pPr algn="just"/>
                      <a:r>
                        <a:rPr lang="ru-RU" sz="2400" baseline="0" dirty="0" smtClean="0"/>
                        <a:t> </a:t>
                      </a:r>
                    </a:p>
                    <a:p>
                      <a:pPr algn="just"/>
                      <a:endParaRPr lang="ru-RU" sz="2400" baseline="0" dirty="0" smtClean="0"/>
                    </a:p>
                    <a:p>
                      <a:pPr algn="just"/>
                      <a:r>
                        <a:rPr lang="ru-RU" sz="2400" baseline="0" dirty="0" smtClean="0"/>
                        <a:t>Планомерная, систематическая работа, использование разнообразных средств воспитания, общие усилия ДОУ  и семьи, ответственность взрослых за свои слова и поступки могут дать положительные результаты и стать основой для дальнейшей работы по патриотическому воспитанию.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5422" y="267286"/>
          <a:ext cx="8539089" cy="633046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539089"/>
              </a:tblGrid>
              <a:tr h="633046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5400" dirty="0" smtClean="0"/>
                    </a:p>
                    <a:p>
                      <a:pPr algn="ctr"/>
                      <a:r>
                        <a:rPr lang="ru-RU" sz="5400" baseline="0" dirty="0" smtClean="0"/>
                        <a:t>   </a:t>
                      </a:r>
                      <a:r>
                        <a:rPr lang="ru-RU" sz="6000" dirty="0" smtClean="0"/>
                        <a:t>Спасибо</a:t>
                      </a:r>
                      <a:r>
                        <a:rPr lang="ru-RU" sz="6000" baseline="0" dirty="0" smtClean="0"/>
                        <a:t> за внимание</a:t>
                      </a:r>
                      <a:endParaRPr lang="ru-RU" sz="6000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1354" y="66248"/>
          <a:ext cx="8679766" cy="66751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679766"/>
              </a:tblGrid>
              <a:tr h="6586623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/>
                        <a:t>Патриотизм</a:t>
                      </a:r>
                      <a:r>
                        <a:rPr lang="ru-RU" sz="2400" b="1" baseline="0" dirty="0" smtClean="0"/>
                        <a:t> - </a:t>
                      </a:r>
                      <a:r>
                        <a:rPr lang="ru-RU" sz="2400" b="0" baseline="0" dirty="0" smtClean="0"/>
                        <a:t> это социальное чувство, которое характеризуется привязанностью к родному краю, народу, его традициям.</a:t>
                      </a:r>
                    </a:p>
                    <a:p>
                      <a:pPr algn="just"/>
                      <a:endParaRPr lang="ru-RU" sz="2400" b="1" baseline="0" dirty="0" smtClean="0"/>
                    </a:p>
                    <a:p>
                      <a:pPr algn="just"/>
                      <a:r>
                        <a:rPr lang="ru-RU" sz="2400" b="1" baseline="0" dirty="0" smtClean="0"/>
                        <a:t>Патриотическое воспитание – </a:t>
                      </a:r>
                      <a:r>
                        <a:rPr lang="ru-RU" sz="2400" b="0" baseline="0" dirty="0" smtClean="0"/>
                        <a:t>это система мероприятий, направленных на формирование у граждан чувства долга по отношению к родной стране, национального самосознания, готовности защищать свою Родину.</a:t>
                      </a:r>
                    </a:p>
                    <a:p>
                      <a:endParaRPr lang="ru-RU" sz="2400" b="0" baseline="0" dirty="0" smtClean="0"/>
                    </a:p>
                    <a:p>
                      <a:r>
                        <a:rPr lang="ru-RU" sz="2400" b="1" baseline="0" dirty="0" smtClean="0"/>
                        <a:t>Преемственность поколений –</a:t>
                      </a:r>
                    </a:p>
                    <a:p>
                      <a:pPr algn="just"/>
                      <a:r>
                        <a:rPr lang="ru-RU" sz="2400" b="0" baseline="0" dirty="0" smtClean="0"/>
                        <a:t>это важная связь между </a:t>
                      </a:r>
                    </a:p>
                    <a:p>
                      <a:pPr algn="just"/>
                      <a:r>
                        <a:rPr lang="ru-RU" sz="2400" b="0" baseline="0" dirty="0" smtClean="0"/>
                        <a:t>прошлым, настоящим и </a:t>
                      </a:r>
                    </a:p>
                    <a:p>
                      <a:pPr algn="just"/>
                      <a:r>
                        <a:rPr lang="ru-RU" sz="2400" b="0" baseline="0" dirty="0" smtClean="0"/>
                        <a:t>будущем. С помощью </a:t>
                      </a:r>
                    </a:p>
                    <a:p>
                      <a:pPr algn="just"/>
                      <a:r>
                        <a:rPr lang="ru-RU" sz="2400" b="0" baseline="0" dirty="0" smtClean="0"/>
                        <a:t> преемственности передаются </a:t>
                      </a:r>
                    </a:p>
                    <a:p>
                      <a:pPr algn="just"/>
                      <a:r>
                        <a:rPr lang="ru-RU" sz="2400" b="0" baseline="0" dirty="0" smtClean="0"/>
                        <a:t>семейные ценности, </a:t>
                      </a:r>
                    </a:p>
                    <a:p>
                      <a:pPr algn="just"/>
                      <a:r>
                        <a:rPr lang="ru-RU" sz="2400" b="0" baseline="0" dirty="0" smtClean="0"/>
                        <a:t>культурные и исторические</a:t>
                      </a:r>
                    </a:p>
                    <a:p>
                      <a:pPr algn="just"/>
                      <a:r>
                        <a:rPr lang="ru-RU" sz="2400" b="0" baseline="0" dirty="0" smtClean="0"/>
                        <a:t>события прошлого, </a:t>
                      </a:r>
                    </a:p>
                    <a:p>
                      <a:pPr algn="just"/>
                      <a:r>
                        <a:rPr lang="ru-RU" sz="2400" b="0" baseline="0" dirty="0" smtClean="0"/>
                        <a:t>социальные ценности.</a:t>
                      </a:r>
                    </a:p>
                    <a:p>
                      <a:endParaRPr lang="ru-RU" sz="24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sanow\Pictures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4038600" cy="283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1692" y="281354"/>
          <a:ext cx="8468751" cy="638673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468751"/>
              </a:tblGrid>
              <a:tr h="63867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</a:t>
                      </a:r>
                      <a:r>
                        <a:rPr lang="ru-RU" sz="2800" b="1" i="0" dirty="0" smtClean="0"/>
                        <a:t>Методы работы по воспитанию </a:t>
                      </a:r>
                    </a:p>
                    <a:p>
                      <a:pPr algn="ctr"/>
                      <a:r>
                        <a:rPr lang="ru-RU" sz="2800" b="1" i="0" dirty="0" smtClean="0"/>
                        <a:t>патриотических чувств</a:t>
                      </a:r>
                      <a:endParaRPr lang="ru-RU" sz="2800" b="1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524000" y="1397000"/>
          <a:ext cx="60960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49382" y="193964"/>
          <a:ext cx="8714509" cy="64285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714509"/>
              </a:tblGrid>
              <a:tr h="6428509">
                <a:tc>
                  <a:txBody>
                    <a:bodyPr/>
                    <a:lstStyle/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патриотическому воспитанию приурочивают обычно к празднованию соответствующих государственных праздников, таких как День Победы, День защитника Отечества, Международный женский день, День народного единства. При подготовке к проведению мероприятий дети узнают историю возникновения праздника, понимают, кому он посвящен и зачем отмечается.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Например, при подготовке празднования Дня Победы можно провести акцию «Голубь мира», изготовив вместе с детьми белых бумажных голубей как символ мирной жизни. Выучить военные песни, стихотворения. Организовать целевые прогулки к памятникам боевой славы, по улицам, носящим имена героев ВОВ.</a:t>
                      </a:r>
                    </a:p>
                    <a:p>
                      <a:pPr algn="just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1015" y="211015"/>
          <a:ext cx="8707902" cy="641486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707902"/>
              </a:tblGrid>
              <a:tr h="64148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sanow\Pictures\59c35667c1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168352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sanow\Pictures\2690654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20688"/>
            <a:ext cx="288607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sanow\Pictures\2_2JTWLZ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96952"/>
            <a:ext cx="4486275" cy="3362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1354" y="309489"/>
          <a:ext cx="8609428" cy="626012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609428"/>
              </a:tblGrid>
              <a:tr h="6260123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3895" y="267286"/>
          <a:ext cx="8384345" cy="6372665"/>
        </p:xfrm>
        <a:graphic>
          <a:graphicData uri="http://schemas.openxmlformats.org/drawingml/2006/table">
            <a:tbl>
              <a:tblPr/>
              <a:tblGrid>
                <a:gridCol w="8384345"/>
              </a:tblGrid>
              <a:tr h="6372665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   </a:t>
                      </a:r>
                      <a:r>
                        <a:rPr lang="ru-RU" sz="2400" b="1" i="1" dirty="0" smtClean="0"/>
                        <a:t>Акция «Голубь мира»</a:t>
                      </a:r>
                      <a:endParaRPr lang="ru-RU" sz="2400" b="1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55" name="Picture 7" descr="C:\Users\sanow\Pictures\c99d58f7b08d4b6976ddd2761696e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789040"/>
            <a:ext cx="1257300" cy="284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4572" y="351692"/>
          <a:ext cx="8173330" cy="60631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73330"/>
              </a:tblGrid>
              <a:tr h="6063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752975" cy="3562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6576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0338" y="126609"/>
          <a:ext cx="8989256" cy="6654019"/>
        </p:xfrm>
        <a:graphic>
          <a:graphicData uri="http://schemas.openxmlformats.org/drawingml/2006/table">
            <a:tbl>
              <a:tblPr/>
              <a:tblGrid>
                <a:gridCol w="8989256"/>
              </a:tblGrid>
              <a:tr h="665401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            </a:t>
                      </a:r>
                      <a:r>
                        <a:rPr lang="ru-RU" sz="2400" b="0" i="1" dirty="0" smtClean="0"/>
                        <a:t>Тематическое мероприятие,</a:t>
                      </a:r>
                    </a:p>
                    <a:p>
                      <a:pPr algn="r"/>
                      <a:r>
                        <a:rPr lang="ru-RU" sz="2400" b="0" i="1" dirty="0" smtClean="0"/>
                        <a:t>посвященное</a:t>
                      </a:r>
                    </a:p>
                    <a:p>
                      <a:pPr algn="r"/>
                      <a:r>
                        <a:rPr lang="ru-RU" sz="2400" b="0" i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sz="2400" b="1" i="1" dirty="0" smtClean="0">
                          <a:solidFill>
                            <a:srgbClr val="FF0000"/>
                          </a:solidFill>
                        </a:rPr>
                        <a:t>9 мая</a:t>
                      </a:r>
                    </a:p>
                    <a:p>
                      <a:pPr algn="r"/>
                      <a:endParaRPr lang="ru-RU" b="0" i="1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l"/>
                      <a:r>
                        <a:rPr lang="ru-RU" sz="2400" i="1" dirty="0" smtClean="0"/>
                        <a:t>      Чтение стихотворений</a:t>
                      </a:r>
                    </a:p>
                    <a:p>
                      <a:pPr algn="l"/>
                      <a:r>
                        <a:rPr lang="ru-RU" sz="2400" i="1" dirty="0" smtClean="0"/>
                        <a:t>    Просмотр видеоматериалов</a:t>
                      </a:r>
                    </a:p>
                    <a:p>
                      <a:pPr algn="l"/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7625" y="225083"/>
          <a:ext cx="8595360" cy="635859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595360"/>
              </a:tblGrid>
              <a:tr h="635859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                                                                                              </a:t>
                      </a:r>
                    </a:p>
                    <a:p>
                      <a:pPr algn="l"/>
                      <a:r>
                        <a:rPr lang="ru-RU" baseline="0" dirty="0" smtClean="0"/>
                        <a:t>                                                                                               </a:t>
                      </a:r>
                      <a:r>
                        <a:rPr lang="ru-RU" sz="2400" b="0" i="1" baseline="0" dirty="0" smtClean="0"/>
                        <a:t>Целевая прогулка  </a:t>
                      </a:r>
                    </a:p>
                    <a:p>
                      <a:pPr algn="l"/>
                      <a:r>
                        <a:rPr lang="ru-RU" sz="2400" b="0" i="1" baseline="0" dirty="0" smtClean="0"/>
                        <a:t>                                                                             к мемориалу</a:t>
                      </a:r>
                    </a:p>
                    <a:p>
                      <a:pPr algn="l"/>
                      <a:r>
                        <a:rPr lang="ru-RU" sz="2400" b="0" i="1" baseline="0" dirty="0" smtClean="0"/>
                        <a:t>                                                                            Вечный огонь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3" name="Picture 9" descr="C:\Users\sanow\Pictures\9a0f488eddc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2857500" cy="226695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086225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01008"/>
            <a:ext cx="423862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46364" y="332509"/>
          <a:ext cx="8465127" cy="619298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465127"/>
              </a:tblGrid>
              <a:tr h="61929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подготовке празднования Дня защитника Отечества у мальчиков формируется понятие, что они будущие мужчины, сильные и крепкие, опора своей семьи, Родины, ее защитники. В сам праздник можно провести различные мероприятия в зависимости от возраста, например, праздник –поздравление отцов стихами, песнями и танцами военной тематики; спортивно-соревновательные конкурсы; занятие-беседу, посвященную армии, которая защищает нашу страну.</a:t>
                      </a:r>
                    </a:p>
                    <a:p>
                      <a:pPr algn="just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576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Феликс Шпортяк</dc:creator>
  <cp:lastModifiedBy>Феликс Шпортяк</cp:lastModifiedBy>
  <cp:revision>11</cp:revision>
  <dcterms:created xsi:type="dcterms:W3CDTF">2020-03-23T06:40:16Z</dcterms:created>
  <dcterms:modified xsi:type="dcterms:W3CDTF">2020-09-30T04:08:27Z</dcterms:modified>
</cp:coreProperties>
</file>