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9" r:id="rId3"/>
    <p:sldId id="257" r:id="rId4"/>
    <p:sldId id="280" r:id="rId5"/>
    <p:sldId id="258" r:id="rId6"/>
    <p:sldId id="260" r:id="rId7"/>
    <p:sldId id="261" r:id="rId8"/>
    <p:sldId id="282" r:id="rId9"/>
    <p:sldId id="283" r:id="rId10"/>
    <p:sldId id="281" r:id="rId11"/>
    <p:sldId id="263" r:id="rId12"/>
    <p:sldId id="274" r:id="rId13"/>
    <p:sldId id="275" r:id="rId14"/>
    <p:sldId id="264" r:id="rId15"/>
    <p:sldId id="284" r:id="rId16"/>
    <p:sldId id="265" r:id="rId17"/>
    <p:sldId id="276" r:id="rId18"/>
    <p:sldId id="266" r:id="rId19"/>
    <p:sldId id="285" r:id="rId20"/>
    <p:sldId id="286" r:id="rId21"/>
    <p:sldId id="287" r:id="rId22"/>
    <p:sldId id="267" r:id="rId23"/>
    <p:sldId id="289" r:id="rId24"/>
    <p:sldId id="288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8F1F18-39E4-4586-80CA-6A66462F2894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C1136A-9BD9-40FE-977B-840EF5D85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F1F18-39E4-4586-80CA-6A66462F2894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1136A-9BD9-40FE-977B-840EF5D85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F1F18-39E4-4586-80CA-6A66462F2894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1136A-9BD9-40FE-977B-840EF5D85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F1F18-39E4-4586-80CA-6A66462F2894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1136A-9BD9-40FE-977B-840EF5D85E3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F1F18-39E4-4586-80CA-6A66462F2894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1136A-9BD9-40FE-977B-840EF5D85E3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F1F18-39E4-4586-80CA-6A66462F2894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1136A-9BD9-40FE-977B-840EF5D85E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F1F18-39E4-4586-80CA-6A66462F2894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1136A-9BD9-40FE-977B-840EF5D85E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F1F18-39E4-4586-80CA-6A66462F2894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1136A-9BD9-40FE-977B-840EF5D85E3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F1F18-39E4-4586-80CA-6A66462F2894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1136A-9BD9-40FE-977B-840EF5D85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88F1F18-39E4-4586-80CA-6A66462F2894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1136A-9BD9-40FE-977B-840EF5D85E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8F1F18-39E4-4586-80CA-6A66462F2894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C1136A-9BD9-40FE-977B-840EF5D85E3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88F1F18-39E4-4586-80CA-6A66462F2894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CC1136A-9BD9-40FE-977B-840EF5D85E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км\Desktop\0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3" y="128135"/>
            <a:ext cx="1673998" cy="16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img2.labirint.ru/rcimg/7a46b31957502b4bfbfaf3f71ca48d76/1920x1080/books67/669060/ph_01.jpg?15641486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618" y="1350262"/>
            <a:ext cx="2820245" cy="1938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99894" y="188640"/>
            <a:ext cx="718132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Муниципальное бюджетное дошкольное  образовательное учреждение комбинированного </a:t>
            </a:r>
            <a:r>
              <a:rPr lang="ru-RU" b="1" i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вида 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етский сад №21 «РЯБИНКА»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4512374"/>
            <a:ext cx="865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Подготовила: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Тарасова Светлана Михайловна, воспитатель</a:t>
            </a:r>
          </a:p>
          <a:p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первой квалификационной категории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5618" y="6021288"/>
            <a:ext cx="2760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Мытищи 2020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429000"/>
            <a:ext cx="8424936" cy="95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«Роль театрализованной </a:t>
            </a:r>
            <a:r>
              <a:rPr lang="ru-RU" sz="24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игры  </a:t>
            </a:r>
            <a:r>
              <a:rPr lang="ru-RU" sz="24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развитии речи младших дошкольников»</a:t>
            </a:r>
            <a:r>
              <a:rPr lang="ru-RU" sz="245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 </a:t>
            </a:r>
            <a:endParaRPr lang="ru-RU" sz="2450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703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км\Desktop\фото\IMG_E60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" b="12600"/>
          <a:stretch/>
        </p:blipFill>
        <p:spPr bwMode="auto">
          <a:xfrm>
            <a:off x="627278" y="4525517"/>
            <a:ext cx="3728697" cy="217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км\Desktop\фото\телефон 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238252"/>
            <a:ext cx="2021103" cy="2694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км\Desktop\фото\телефон 3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467" y="1847205"/>
            <a:ext cx="2355726" cy="31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км\Desktop\фото\телефон 30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1" b="7633"/>
          <a:stretch/>
        </p:blipFill>
        <p:spPr bwMode="auto">
          <a:xfrm>
            <a:off x="2568882" y="1706892"/>
            <a:ext cx="2507174" cy="2450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23527" y="156551"/>
            <a:ext cx="7272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</a:t>
            </a:r>
            <a:r>
              <a:rPr lang="ru-RU" sz="27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Наполняемость предметно – пространственной среды группы</a:t>
            </a:r>
            <a:endParaRPr lang="ru-RU" sz="27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5975" y="1110658"/>
            <a:ext cx="3960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Пальчиковый театр</a:t>
            </a:r>
            <a:endParaRPr lang="ru-RU" sz="2800" b="1" i="1" u="sng" dirty="0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8" descr="C:\Users\км\Desktop\03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3" y="128135"/>
            <a:ext cx="1673998" cy="16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км\Desktop\фото\телефон 31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4" b="19920"/>
          <a:stretch/>
        </p:blipFill>
        <p:spPr bwMode="auto">
          <a:xfrm>
            <a:off x="4696539" y="4191420"/>
            <a:ext cx="2899276" cy="2378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м\Desktop\фото\IMG_E6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88939"/>
            <a:ext cx="4098707" cy="3074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км\Desktop\фото\IMG_6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41" y="1412776"/>
            <a:ext cx="3936437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км\Desktop\03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3" y="128135"/>
            <a:ext cx="1673998" cy="16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23527" y="156551"/>
            <a:ext cx="7272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</a:t>
            </a:r>
            <a:r>
              <a:rPr lang="ru-RU" sz="27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Наполняемость предметно – пространственной среды группы</a:t>
            </a:r>
            <a:endParaRPr lang="ru-RU" sz="27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8438" y="1715259"/>
            <a:ext cx="426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Театр на стаканчиках</a:t>
            </a:r>
            <a:endParaRPr lang="ru-RU" sz="2800" b="1" i="1" u="sng" dirty="0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380" y="5157192"/>
            <a:ext cx="3234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Уголок </a:t>
            </a:r>
            <a:r>
              <a:rPr lang="ru-RU" sz="2800" b="1" i="1" u="sng" dirty="0" err="1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ряжения</a:t>
            </a:r>
            <a:endParaRPr lang="ru-RU" sz="2800" b="1" i="1" u="sng" dirty="0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49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Users\км\Desktop\0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3" y="128135"/>
            <a:ext cx="1673998" cy="16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404664"/>
            <a:ext cx="8586765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Важное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значение для развития речи, снятия эмоционального напряжения имеет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мелкой моторики через «пальчиковые игры».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Начиная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простейших песенок 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потешек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(«Семья», «Пальчик, мальчик, где ты был?»),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которые я показываю, а дети повторяют за мной, перехожу к более сложным, требующим от детей внимания и терпения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(«Котята», «Апельсин» и др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После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овладения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потешками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пальчиковыми играми, дети постепенно переходят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 театрализованной деятельности.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Любимые детские сказки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«Маша и медведь», «Теремок»,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«Колобок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», «Репка»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другие показываю с помощью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разных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видов театров: настольный,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фланелеграф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8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км\Desktop\фото\DSCN44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1700"/>
            <a:ext cx="3324325" cy="2493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км\Desktop\0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3" y="128135"/>
            <a:ext cx="1673998" cy="16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м\Desktop\фото\DSCN44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68519"/>
            <a:ext cx="3840491" cy="2880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км\Desktop\фото\DSCN45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08" y="3717032"/>
            <a:ext cx="3888432" cy="2745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км\Desktop\фото\DSCN44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60" y="3573015"/>
            <a:ext cx="3853246" cy="2889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Users\км\Desktop\0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3" y="128135"/>
            <a:ext cx="1673998" cy="16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6280" y="260648"/>
            <a:ext cx="878602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После неоднократного показа, бесед по 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содержанию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предлагаю детям совместный показ 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сказок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что дети откликаются с большим желанием. Малыши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удовольствием учатся передвигать фигурки персонажей, управлять куклами, вести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монологическую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диалогическую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речь между персонажами.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км\Desktop\фото\DSCN44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80" y="2878381"/>
            <a:ext cx="4372744" cy="327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км\Desktop\фото\DSCN44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42118"/>
            <a:ext cx="4283968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2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Users\км\Desktop\0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3" y="128135"/>
            <a:ext cx="1673998" cy="16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41477"/>
            <a:ext cx="84969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Очень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нравятся детям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игры-драматизации,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они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развивают разные виды речи, входя в образ,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ребёнок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 застенчивого превращается в активного,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пробует себя, творит, фантазирует. Тем и ценна эта деятельность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Users\км\Desktop\фото\DSCN44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540" y="2132856"/>
            <a:ext cx="5917054" cy="4437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7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км\Desktop\фото\IMG_6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7988"/>
            <a:ext cx="3084854" cy="411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км\Desktop\фото\IMG_6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16897"/>
            <a:ext cx="3096344" cy="4128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км\Desktop\фото\IMG_E61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64704"/>
            <a:ext cx="3075806" cy="410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км\Desktop\03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3" y="128135"/>
            <a:ext cx="1673998" cy="16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68144" y="5229200"/>
            <a:ext cx="31312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i="1" u="sng" dirty="0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Сказка </a:t>
            </a:r>
          </a:p>
          <a:p>
            <a:pPr algn="ctr"/>
            <a:r>
              <a:rPr lang="ru-RU" sz="2500" b="1" i="1" u="sng" dirty="0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«Три поросенка»</a:t>
            </a:r>
            <a:endParaRPr lang="ru-RU" sz="2500" b="1" i="1" u="sng" dirty="0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8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км\Desktop\0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3" y="128135"/>
            <a:ext cx="1673998" cy="16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3" y="291400"/>
            <a:ext cx="88027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Театрализованную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я использую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различных режимных моментах в виде игр, при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чтении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потешек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песенок, в ходе наблюдений за окружающим,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интегрируя со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 образовательными областями.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Интеграция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областей может проходить с помощью фрагментов: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мини-игра, введение сказочного персонажа, сюрпризный момент на праздниках. </a:t>
            </a:r>
            <a:endParaRPr lang="ru-RU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при формировании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культурно-гигиенических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навыков у детей я использую стихи 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потешки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(«Ой, лады, лады, лады!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боимся мы воды», «Водичка, водичка, умой моё личико», «Кран откройся! Нос умойся!», «Куда пошли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колготки?», «Расти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коса, до пояса» и др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км\Desktop\0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3" y="128135"/>
            <a:ext cx="1673998" cy="16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0040"/>
            <a:ext cx="2355726" cy="314096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40" y="1131447"/>
            <a:ext cx="2718008" cy="3624011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636912"/>
            <a:ext cx="2808312" cy="3744416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69806" y="3636313"/>
            <a:ext cx="2601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«Ой, лады, лады, лады!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Не боимся мы воды…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7330" y="2204864"/>
            <a:ext cx="2590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«Расти, коса до пояса!»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50851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24128" y="4931876"/>
            <a:ext cx="3009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«Куда пошли колготки?»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км\Desktop\0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3" y="128135"/>
            <a:ext cx="1673998" cy="16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626469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Большинство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детей в младшем возрасте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</a:p>
          <a:p>
            <a:pPr marL="109728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могут ещё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воспринимать театрализованные игры и сказки. Я провожу специальную работу по вовлечению детей в сказку, формированию интереса к ней, учу осмысливать сюжет и включаю малыша в сказочное действие.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109728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Поэтому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первом этапе работы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важным было сформировать у детей уверенность в себе и вызвать желание сотрудничать со взрослыми в новой для ребенка деятельности.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 этого большое внимание я уделяю индивидуальному общению.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25144"/>
            <a:ext cx="2506204" cy="191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9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332656"/>
            <a:ext cx="8641230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«Театр, словно чародей, волшебник.</a:t>
            </a:r>
          </a:p>
          <a:p>
            <a: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Своею палочкой волшебной проведя,</a:t>
            </a:r>
          </a:p>
          <a:p>
            <a: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вот ребёнок, скромный и застенчивый, </a:t>
            </a:r>
          </a:p>
          <a:p>
            <a: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вдруг играет короля</a:t>
            </a:r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endParaRPr lang="ru-RU" sz="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		        </a:t>
            </a:r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Т.Ю</a:t>
            </a:r>
            <a: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Григорьева</a:t>
            </a:r>
          </a:p>
          <a:p>
            <a:pPr algn="ctr"/>
            <a:endParaRPr lang="ru-R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endParaRPr lang="ru-RU" sz="2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км\Desktop\-895x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973" y="2942952"/>
            <a:ext cx="5178339" cy="3240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км\Desktop\0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3" y="128135"/>
            <a:ext cx="1673998" cy="16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18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км\Desktop\фото\DSCN44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663" y="2924944"/>
            <a:ext cx="4695329" cy="3521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км\Desktop\фото\DSCN4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102"/>
            <a:ext cx="4767928" cy="3575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км\Desktop\03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3" y="128135"/>
            <a:ext cx="1673998" cy="16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7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км\Desktop\0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3" y="128135"/>
            <a:ext cx="1673998" cy="16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6039" y="225143"/>
            <a:ext cx="864096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Разыгрывая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перед детьми небольшие </a:t>
            </a: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спектакли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, изменяя голос и интонацию в соответствии </a:t>
            </a: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изображаемым героем, я заметила, что </a:t>
            </a:r>
            <a:r>
              <a:rPr lang="ru-RU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малыши, играя </a:t>
            </a:r>
          </a:p>
          <a:p>
            <a:r>
              <a:rPr lang="ru-RU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мелкими игрушками, могут разыгрывать хорошо знакомые им </a:t>
            </a:r>
            <a:r>
              <a:rPr lang="ru-RU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потешки</a:t>
            </a:r>
            <a:r>
              <a:rPr lang="ru-RU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русские народные сказки («Курочка Ряба», «Колобок», «Репка» и др.).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Поэтому я показывала маленькие спектакли, приглашая желающих детей в них играть. Дети с удовольствием включаются в эту работу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C:\Users\км\Desktop\фото\DSCN44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92509"/>
            <a:ext cx="4824536" cy="3479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01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км\Desktop\0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3" y="128135"/>
            <a:ext cx="1673998" cy="16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4" y="260648"/>
            <a:ext cx="8586765" cy="5840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</a:t>
            </a:r>
            <a:r>
              <a:rPr lang="ru-RU" sz="25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Формы работы с детьми: </a:t>
            </a:r>
          </a:p>
          <a:p>
            <a:pPr algn="just">
              <a:spcAft>
                <a:spcPts val="0"/>
              </a:spcAft>
            </a:pPr>
            <a:endParaRPr lang="ru-RU" sz="800" b="1" dirty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  беседы</a:t>
            </a:r>
            <a:r>
              <a:rPr lang="ru-RU" sz="2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</a:t>
            </a:r>
            <a:endParaRPr lang="ru-RU" sz="23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ru-RU" sz="2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совместная </a:t>
            </a:r>
            <a:r>
              <a:rPr lang="ru-RU" sz="2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деятельность с детьми в </a:t>
            </a:r>
            <a:r>
              <a:rPr lang="ru-RU" sz="2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режимных</a:t>
            </a:r>
          </a:p>
          <a:p>
            <a:pPr>
              <a:spcAft>
                <a:spcPts val="0"/>
              </a:spcAft>
            </a:pPr>
            <a:r>
              <a:rPr lang="ru-RU" sz="2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моментах</a:t>
            </a:r>
            <a:r>
              <a:rPr lang="ru-RU" sz="2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</a:t>
            </a:r>
            <a:endParaRPr lang="ru-RU" sz="23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  непосредственно-образовательная </a:t>
            </a:r>
            <a:r>
              <a:rPr lang="ru-RU" sz="2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деятельность;</a:t>
            </a:r>
            <a:endParaRPr lang="ru-RU" sz="23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ru-RU" sz="2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самостоятельная </a:t>
            </a:r>
            <a:r>
              <a:rPr lang="ru-RU" sz="2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деятельность детей</a:t>
            </a:r>
            <a:r>
              <a:rPr lang="ru-RU" sz="2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sz="105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</a:t>
            </a:r>
            <a:r>
              <a:rPr lang="ru-RU" sz="25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Формы </a:t>
            </a:r>
            <a:r>
              <a:rPr 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работы с </a:t>
            </a:r>
            <a:r>
              <a:rPr lang="ru-RU" sz="25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родителями: </a:t>
            </a:r>
            <a:endParaRPr lang="ru-RU" sz="2500" b="1" dirty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800" b="1" dirty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 беседы</a:t>
            </a:r>
            <a:r>
              <a:rPr lang="ru-RU" sz="2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</a:t>
            </a:r>
            <a:endParaRPr lang="ru-RU" sz="23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 родительские </a:t>
            </a:r>
            <a:r>
              <a:rPr lang="ru-RU" sz="2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собрания, в последнее время проводим </a:t>
            </a:r>
            <a:endParaRPr lang="ru-RU" sz="23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дистанционно</a:t>
            </a:r>
            <a:r>
              <a:rPr lang="ru-RU" sz="2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</a:t>
            </a:r>
            <a:endParaRPr lang="ru-RU" sz="23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 консультации</a:t>
            </a:r>
            <a:r>
              <a:rPr lang="ru-RU" sz="2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</a:t>
            </a:r>
            <a:endParaRPr lang="ru-RU" sz="23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 информация </a:t>
            </a:r>
            <a:r>
              <a:rPr lang="ru-RU" sz="2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 сайте ДОУ;</a:t>
            </a:r>
            <a:endParaRPr lang="ru-RU" sz="23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 стендовая </a:t>
            </a:r>
            <a:r>
              <a:rPr lang="ru-RU" sz="2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информация в приёмной группы;</a:t>
            </a:r>
            <a:endParaRPr lang="ru-RU" sz="23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ru-RU" sz="2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семинары-практикумы </a:t>
            </a:r>
            <a:r>
              <a:rPr lang="ru-RU" sz="2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для родителей также и в формате </a:t>
            </a:r>
            <a:endParaRPr lang="ru-RU" sz="23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</a:t>
            </a:r>
            <a:r>
              <a:rPr lang="en-US" sz="2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Zoom </a:t>
            </a:r>
            <a:r>
              <a:rPr lang="ru-RU" sz="2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</a:t>
            </a:r>
            <a:r>
              <a:rPr lang="ru-RU" sz="2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период</a:t>
            </a:r>
            <a:r>
              <a:rPr lang="ru-RU" sz="23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пандемии.</a:t>
            </a:r>
            <a:endParaRPr lang="ru-RU" sz="23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км\Desktop\фото\EEVZE0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7"/>
            <a:ext cx="423771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км\Desktop\фото\HRZAE61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0"/>
          <a:stretch/>
        </p:blipFill>
        <p:spPr bwMode="auto">
          <a:xfrm>
            <a:off x="5652120" y="3501008"/>
            <a:ext cx="2942596" cy="3179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км\Desktop\фото\KQBQE47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35" y="3714826"/>
            <a:ext cx="3960440" cy="2961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км\Desktop\фото\PFNZ67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325" y="332657"/>
            <a:ext cx="2135859" cy="2856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км\Desktop\03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3" y="128135"/>
            <a:ext cx="1673998" cy="16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6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км\Desktop\0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3" y="128135"/>
            <a:ext cx="1673998" cy="16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85410"/>
            <a:ext cx="873078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Вывод:</a:t>
            </a: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Таким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образом,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уверенностью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могу сказать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что театрализованная деятельность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разновидностью главной и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ведущей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(игровой) деятельности у детей младшего дошкольного возраста,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оказывает влияние на общее развитие речи детей, а также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обладает определенным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потенциалом в формировании речевых навыков ребенка.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8" r="12688"/>
          <a:stretch/>
        </p:blipFill>
        <p:spPr bwMode="auto">
          <a:xfrm>
            <a:off x="3153267" y="3645024"/>
            <a:ext cx="33360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8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4323" y="332656"/>
            <a:ext cx="871296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Спасибо за внимание!</a:t>
            </a:r>
          </a:p>
          <a:p>
            <a:pPr algn="ctr"/>
            <a:endParaRPr lang="ru-RU" sz="800" b="1" dirty="0" smtClean="0">
              <a:solidFill>
                <a:srgbClr val="C00000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Желаю успехов в работе!</a:t>
            </a:r>
          </a:p>
          <a:p>
            <a:pPr algn="ctr"/>
            <a:endParaRPr lang="ru-RU" sz="6000" b="1" dirty="0">
              <a:solidFill>
                <a:srgbClr val="7030A0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  <a:p>
            <a:pPr algn="ctr"/>
            <a:endParaRPr lang="ru-RU" sz="6000" b="1" dirty="0" smtClean="0">
              <a:solidFill>
                <a:srgbClr val="7030A0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  <a:p>
            <a:pPr algn="ctr"/>
            <a:endParaRPr lang="ru-RU" sz="6000" b="1" dirty="0">
              <a:solidFill>
                <a:srgbClr val="7030A0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  <a:p>
            <a:pPr algn="ctr"/>
            <a:endParaRPr lang="ru-RU" sz="6000" b="1" dirty="0">
              <a:solidFill>
                <a:srgbClr val="7030A0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pic>
        <p:nvPicPr>
          <p:cNvPr id="5" name="Picture 8" descr="C:\Users\км\Desktop\0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5776" y="2708920"/>
            <a:ext cx="3672081" cy="368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6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км\Desktop\0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3" y="128135"/>
            <a:ext cx="1673998" cy="16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580" y="476672"/>
            <a:ext cx="8496944" cy="1770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5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  <a:endParaRPr lang="ru-RU" b="1" dirty="0">
              <a:latin typeface="Calibri"/>
              <a:cs typeface="Times New Roman"/>
            </a:endParaRPr>
          </a:p>
          <a:p>
            <a:endParaRPr lang="ru-RU" b="1" dirty="0" smtClean="0">
              <a:latin typeface="Calibri"/>
              <a:cs typeface="Times New Roman"/>
            </a:endParaRPr>
          </a:p>
          <a:p>
            <a:endParaRPr lang="ru-RU" b="1" dirty="0">
              <a:latin typeface="Calibri"/>
              <a:cs typeface="Times New Roman"/>
            </a:endParaRPr>
          </a:p>
          <a:p>
            <a:endParaRPr lang="ru-RU" b="1" dirty="0" smtClean="0">
              <a:latin typeface="Calibri"/>
              <a:cs typeface="Times New Roman"/>
            </a:endParaRPr>
          </a:p>
          <a:p>
            <a:endParaRPr lang="ru-RU" b="1" dirty="0">
              <a:latin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04" y="274553"/>
            <a:ext cx="859500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Немного теории….</a:t>
            </a:r>
            <a:endParaRPr lang="ru-RU" sz="28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Развитие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связной речи является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центральной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задачей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речевого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развития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детей.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Это обусловлено, прежде всего, ее социальной значимостью и ролью в формировании личности. Именно в связной речи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реализуется основная,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коммуникативная функция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языка и речи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sz="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</a:t>
            </a:r>
            <a:r>
              <a:rPr lang="ru-RU" sz="24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Развитие 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речи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это систематическая, планомерная работа над её содержанием, последовательностью, это постоянная работа над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правильным произношением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звуков и слов. Лишь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непрерывная и организованная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система работы над языком способствует овладению им.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км\Desktop\0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3" y="128135"/>
            <a:ext cx="1673998" cy="16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580" y="476672"/>
            <a:ext cx="8496944" cy="1770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5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  <a:endParaRPr lang="ru-RU" b="1" dirty="0">
              <a:latin typeface="Calibri"/>
              <a:cs typeface="Times New Roman"/>
            </a:endParaRPr>
          </a:p>
          <a:p>
            <a:endParaRPr lang="ru-RU" b="1" dirty="0" smtClean="0">
              <a:latin typeface="Calibri"/>
              <a:cs typeface="Times New Roman"/>
            </a:endParaRPr>
          </a:p>
          <a:p>
            <a:endParaRPr lang="ru-RU" b="1" dirty="0">
              <a:latin typeface="Calibri"/>
              <a:cs typeface="Times New Roman"/>
            </a:endParaRPr>
          </a:p>
          <a:p>
            <a:endParaRPr lang="ru-RU" b="1" dirty="0" smtClean="0">
              <a:latin typeface="Calibri"/>
              <a:cs typeface="Times New Roman"/>
            </a:endParaRPr>
          </a:p>
          <a:p>
            <a:endParaRPr lang="ru-RU" b="1" dirty="0">
              <a:latin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04" y="274553"/>
            <a:ext cx="859500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Немного теории….</a:t>
            </a:r>
            <a:endParaRPr lang="ru-RU" sz="28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</a:t>
            </a:r>
            <a:r>
              <a:rPr lang="ru-RU" sz="23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Дошкольное </a:t>
            </a:r>
            <a:r>
              <a:rPr lang="ru-RU" sz="23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детство </a:t>
            </a:r>
            <a:r>
              <a:rPr lang="ru-RU" sz="2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наиболее </a:t>
            </a:r>
            <a:r>
              <a:rPr lang="ru-RU" sz="2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благоприятный </a:t>
            </a:r>
            <a:endParaRPr lang="ru-RU" sz="23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период </a:t>
            </a:r>
            <a:r>
              <a:rPr lang="ru-RU" sz="2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для развития речи детей младшего дошкольного возраста через театрализованную деятельность, которая помогает раскрытию личности ребёнка, развитию всех его познавательных и творческих процессов, формированию духовно-нравственной культуры малыша.</a:t>
            </a:r>
            <a:endParaRPr lang="ru-RU" sz="23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ru-RU" sz="2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Дети очень любят </a:t>
            </a:r>
            <a:r>
              <a:rPr lang="ru-RU" sz="2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играть</a:t>
            </a:r>
            <a:r>
              <a:rPr lang="ru-RU" sz="2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им это интересно и </a:t>
            </a:r>
            <a:r>
              <a:rPr lang="ru-RU" sz="2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необходимо, </a:t>
            </a:r>
            <a:r>
              <a:rPr lang="ru-RU" sz="23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ведь </a:t>
            </a:r>
            <a:r>
              <a:rPr lang="ru-RU" sz="23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это ведущий вид детской деятельности. </a:t>
            </a:r>
            <a:endParaRPr lang="ru-RU" sz="2300" dirty="0" smtClean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sz="23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sz="8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sz="8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sz="8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sz="8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sz="8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sz="8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sz="8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sz="8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sz="8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sz="8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sz="8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sz="8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sz="8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sz="8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sz="8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sz="8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sz="8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sz="8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sz="8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sz="8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53" y="3923184"/>
            <a:ext cx="2826706" cy="2530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6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км\Desktop\0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3" y="128135"/>
            <a:ext cx="1673998" cy="16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4" y="260648"/>
            <a:ext cx="69127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Что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представляет собой вообще ведущая деятельность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?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4" y="1249025"/>
            <a:ext cx="858676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Ведущей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мы называем такую деятельность,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связи 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развитием которой происходят главнейшие изменения психики ребенка и внутри которой развиваются психические процессы, подготавливающие переход ребенка к новой, высшей ступени его развития. 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/>
            <a:endParaRPr lang="ru-RU" sz="16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endParaRPr lang="ru-RU" sz="16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endParaRPr lang="ru-RU" sz="16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endParaRPr lang="ru-RU" sz="16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endParaRPr lang="ru-RU" sz="16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endParaRPr lang="ru-RU" sz="16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7" name="Picture 2" descr="C:\Users\км\Desktop\05.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397" y="3327514"/>
            <a:ext cx="3027040" cy="3027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0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км\Desktop\0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3" y="128135"/>
            <a:ext cx="1673998" cy="16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730781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Театрализованная </a:t>
            </a:r>
            <a:r>
              <a:rPr lang="ru-RU" sz="2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деятельность позволяет </a:t>
            </a:r>
            <a:endParaRPr lang="ru-RU" sz="23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ru-RU" sz="2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решать </a:t>
            </a:r>
            <a:r>
              <a:rPr lang="ru-RU" sz="2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многие </a:t>
            </a:r>
            <a:r>
              <a:rPr lang="ru-RU" sz="23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педагогические задачи формирования выразительности речи ребёнка</a:t>
            </a:r>
            <a:r>
              <a:rPr lang="ru-RU" sz="23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</a:p>
          <a:p>
            <a:endParaRPr lang="ru-RU" sz="800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ru-RU" sz="23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способствует формированию эмоционального </a:t>
            </a:r>
            <a:r>
              <a:rPr lang="ru-RU" sz="23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восприятия,  выразительной речи </a:t>
            </a:r>
            <a:r>
              <a:rPr lang="ru-RU" sz="23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воспитанников, проявлению </a:t>
            </a:r>
            <a:r>
              <a:rPr lang="ru-RU" sz="23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эмпатии</a:t>
            </a:r>
            <a:r>
              <a:rPr lang="ru-RU" sz="23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23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3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в </a:t>
            </a:r>
            <a:r>
              <a:rPr lang="ru-RU" sz="23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процессе театрализованной деятельности</a:t>
            </a:r>
            <a:r>
              <a:rPr lang="ru-RU" sz="23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</a:t>
            </a:r>
          </a:p>
          <a:p>
            <a:pPr>
              <a:spcAft>
                <a:spcPts val="0"/>
              </a:spcAft>
            </a:pPr>
            <a:endParaRPr lang="ru-RU" sz="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ru-RU" sz="2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помогает </a:t>
            </a:r>
            <a:r>
              <a:rPr lang="ru-RU" sz="2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обогащать активный словарь детей, </a:t>
            </a:r>
            <a:endParaRPr lang="ru-RU" sz="23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совершенствовать навык грамматически </a:t>
            </a:r>
            <a:r>
              <a:rPr lang="ru-RU" sz="2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правильной </a:t>
            </a:r>
            <a:endParaRPr lang="ru-RU" sz="23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диалогической </a:t>
            </a:r>
            <a:r>
              <a:rPr lang="ru-RU" sz="2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монологической речи</a:t>
            </a:r>
            <a:r>
              <a:rPr lang="ru-RU" sz="2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</a:t>
            </a:r>
          </a:p>
          <a:p>
            <a:pPr>
              <a:spcAft>
                <a:spcPts val="0"/>
              </a:spcAft>
            </a:pPr>
            <a:endParaRPr lang="ru-RU" sz="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ru-RU" sz="23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создаёт </a:t>
            </a:r>
            <a:r>
              <a:rPr lang="ru-RU" sz="23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условия для развития воображения, фантазии, </a:t>
            </a:r>
            <a:endParaRPr lang="ru-RU" sz="2300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3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3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для самостоятельной </a:t>
            </a:r>
            <a:r>
              <a:rPr lang="ru-RU" sz="23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творческой деятельности детей</a:t>
            </a:r>
            <a:r>
              <a:rPr lang="ru-RU" sz="23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</a:t>
            </a:r>
          </a:p>
          <a:p>
            <a:pPr>
              <a:spcAft>
                <a:spcPts val="0"/>
              </a:spcAft>
            </a:pPr>
            <a:endParaRPr lang="ru-RU" sz="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3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помогает </a:t>
            </a:r>
            <a:r>
              <a:rPr lang="ru-RU" sz="23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воспитателям взаимодействовать с родителями </a:t>
            </a:r>
            <a:endParaRPr lang="ru-RU" sz="23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ru-RU" sz="23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23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посредством </a:t>
            </a:r>
            <a:r>
              <a:rPr lang="ru-RU" sz="23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вовлечения их в совместную деятельность.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3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м\Desktop\фото\IMG_60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3"/>
          <a:stretch/>
        </p:blipFill>
        <p:spPr bwMode="auto">
          <a:xfrm>
            <a:off x="323527" y="1340768"/>
            <a:ext cx="4161387" cy="324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м\Desktop\фото\IMG_60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3947930" cy="2960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7" y="156551"/>
            <a:ext cx="7272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</a:t>
            </a:r>
            <a:r>
              <a:rPr lang="ru-RU" sz="27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Наполняемость предметно – пространственной среды группы</a:t>
            </a:r>
            <a:endParaRPr lang="ru-RU" sz="27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C:\Users\км\Desktop\03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3" y="128135"/>
            <a:ext cx="1673998" cy="16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6076" y="2190858"/>
            <a:ext cx="355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Театр на ложках</a:t>
            </a:r>
            <a:endParaRPr lang="ru-RU" sz="2800" b="1" i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277" y="5229200"/>
            <a:ext cx="355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Вязаный театр</a:t>
            </a:r>
            <a:endParaRPr lang="ru-RU" sz="2800" b="1" i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7" y="156551"/>
            <a:ext cx="7272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</a:t>
            </a:r>
            <a:r>
              <a:rPr lang="ru-RU" sz="27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Наполняемость предметно – пространственной среды группы</a:t>
            </a:r>
            <a:endParaRPr lang="ru-RU" sz="27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C:\Users\км\Desktop\0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3" y="128135"/>
            <a:ext cx="1673998" cy="16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6769" y="1211291"/>
            <a:ext cx="4379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Настольный театр</a:t>
            </a:r>
            <a:endParaRPr lang="ru-RU" sz="2800" b="1" i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" descr="C:\Users\км\Desktop\фото\IMG_60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51" y="1440217"/>
            <a:ext cx="3810089" cy="2682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км\Desktop\фото\IMG_60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356" y="2060848"/>
            <a:ext cx="4077235" cy="2799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км\Desktop\фото\телефон 3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205" y="3861048"/>
            <a:ext cx="3702947" cy="2777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0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7" y="156551"/>
            <a:ext cx="7272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</a:t>
            </a:r>
            <a:r>
              <a:rPr lang="ru-RU" sz="27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Наполняемость предметно – пространственной среды группы</a:t>
            </a:r>
            <a:endParaRPr lang="ru-RU" sz="27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C:\Users\км\Desktop\0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3" y="128135"/>
            <a:ext cx="1673998" cy="16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1192039"/>
            <a:ext cx="287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Театр бибабо</a:t>
            </a:r>
            <a:endParaRPr lang="ru-RU" sz="2800" b="1" i="1" u="sng" dirty="0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6" descr="C:\Users\км\Desktop\фото\IMG_6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43" y="1357784"/>
            <a:ext cx="3840427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км\Desktop\фото\IMG_E60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696299" cy="2772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км\Desktop\фото\телефон 2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1" y="3789040"/>
            <a:ext cx="3784507" cy="2838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90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1409</TotalTime>
  <Words>990</Words>
  <Application>Microsoft Office PowerPoint</Application>
  <PresentationFormat>Экран (4:3)</PresentationFormat>
  <Paragraphs>188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111</cp:revision>
  <dcterms:created xsi:type="dcterms:W3CDTF">2017-11-18T07:32:15Z</dcterms:created>
  <dcterms:modified xsi:type="dcterms:W3CDTF">2020-12-28T13:28:27Z</dcterms:modified>
</cp:coreProperties>
</file>