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91" r:id="rId5"/>
    <p:sldId id="266" r:id="rId6"/>
    <p:sldId id="265" r:id="rId7"/>
    <p:sldId id="264" r:id="rId8"/>
    <p:sldId id="263" r:id="rId9"/>
    <p:sldId id="262" r:id="rId10"/>
    <p:sldId id="269" r:id="rId11"/>
    <p:sldId id="260" r:id="rId12"/>
    <p:sldId id="259" r:id="rId13"/>
    <p:sldId id="258" r:id="rId14"/>
    <p:sldId id="279" r:id="rId15"/>
    <p:sldId id="272" r:id="rId16"/>
    <p:sldId id="271" r:id="rId17"/>
    <p:sldId id="270" r:id="rId18"/>
    <p:sldId id="289" r:id="rId19"/>
    <p:sldId id="286" r:id="rId20"/>
    <p:sldId id="295" r:id="rId21"/>
    <p:sldId id="294" r:id="rId22"/>
    <p:sldId id="293" r:id="rId23"/>
    <p:sldId id="292" r:id="rId24"/>
    <p:sldId id="288" r:id="rId25"/>
    <p:sldId id="287" r:id="rId26"/>
    <p:sldId id="273" r:id="rId27"/>
    <p:sldId id="278" r:id="rId28"/>
    <p:sldId id="290" r:id="rId29"/>
    <p:sldId id="276" r:id="rId30"/>
    <p:sldId id="275" r:id="rId31"/>
    <p:sldId id="274" r:id="rId32"/>
    <p:sldId id="284" r:id="rId33"/>
    <p:sldId id="283" r:id="rId34"/>
    <p:sldId id="282" r:id="rId35"/>
    <p:sldId id="29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3294" y="-15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4E0D2C0-1701-410D-A71B-EE14BD0B76D8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41170FB-4B55-46D0-A021-78C57BBD3B5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mbdou21.edummr.ru/%d0%be%d1%81%d0%bd%d0%be%d0%b2%d0%bd%d1%8b%d0%b5-%d1%81%d0%b2%d0%b5%d0%b4%d0%b5%d0%bd%d0%b8%d1%8f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21.edummr.ru/%d0%b8%d1%81%d1%82%d0%be%d1%80%d0%b8%d1%8f-%d0%b4%d0%b5%d1%82%d1%81%d0%ba%d0%be%d0%b3%d0%be-%d1%81%d0%b0%d0%b4%d0%b0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mbdou21.edummr.ru/%d0%b3%d1%80%d0%b0%d1%84%d0%b8%d0%ba-%d1%80%d0%b0%d0%b1%d0%be%d1%82%d1%8b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bdou21.edummr.ru/%d0%be%d0%b1%d1%80%d0%b0%d0%b7%d0%be%d0%b2%d0%b0%d0%bd%d0%b8%d0%b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21.edummr.ru/%d1%81%d1%82%d1%80%d1%83%d0%ba%d1%82%d1%83%d1%80%d0%b0-%d0%b8-%d0%be%d1%80%d0%b3%d0%b0%d0%bd%d1%8b-%d1%83%d0%bf%d1%80%d0%b0%d0%b2%d0%bb%d0%b5%d0%bd%d0%b8%d1%8f-%d0%be%d0%b1%d1%80%d0%b0%d0%b7%d0%be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21.edummr.ru/%d1%80%d1%83%d0%ba%d0%be%d0%b2%d0%be%d0%b4%d1%81%d1%82%d0%b2%d0%be-%d0%bf%d0%b5%d0%b4%d0%b0%d0%b3%d0%be%d0%b3%d0%b8%d1%87%d0%b5%d1%81%d0%ba%d0%b8%d0%b9-%d1%81%d0%be%d1%81%d1%82%d0%b0%d0%b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21.edummr.ru/%d1%81%d0%be%d1%81%d1%82%d0%be%d1%8f%d0%bd%d0%b8%d0%b5-%d0%b7%d0%b4%d0%b0%d0%bd%d0%b8%d0%b9-%d0%b8-%d0%bf%d0%be%d0%bc%d0%b5%d1%89%d0%b5%d0%bd%d0%b8%d0%b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21.edummr.ru/%d0%b2%d0%b0%d0%ba%d0%b0%d0%bd%d1%82%d0%bd%d1%8b%d0%b5-%d0%bc%d0%b5%d1%81%d1%82%d0%b0-%d0%b4%d0%bb%d1%8f-%d0%bf%d1%80%d0%b8%d0%b5%d0%bc%d0%b0-%d0%bf%d0%b5%d1%80%d0%b5%d0%b2%d0%be%d0%b4%d0%b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mbdou21.edummr.ru/%d0%b1%d1%8e%d0%b4%d0%b6%d0%b5%d1%82%d0%bd%d0%be%d0%b5-%d1%84%d0%b8%d0%bd%d0%b0%d0%bd%d1%81%d0%b8%d1%80%d0%be%d0%b2%d0%b0%d0%bd%d0%b8%d0%b5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21.edummr.ru/%d0%bf%d0%bb%d0%b0%d1%82%d0%bd%d1%8b%d0%b5-%d1%83%d1%81%d0%bb%d1%83%d0%b3%d0%b8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78010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независимой оценки качества условий осуществления образовательной деятельности в </a:t>
            </a:r>
            <a:r>
              <a:rPr lang="ru-RU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6400800" cy="1473200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</a:t>
            </a:r>
            <a:r>
              <a:rPr lang="ru-RU" sz="19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КОМБИНИРОВАННОГО ВИДА ДЕТСКИЙ САД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№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21 «РЯБИНКА»</a:t>
            </a:r>
            <a:endParaRPr lang="ru-RU" sz="16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Графический объект1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419872" y="2202805"/>
            <a:ext cx="1946275" cy="194627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3660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Стенд «Права ребенка»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user\Desktop\ФОТО на сайт НОКОУ\IMG_9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9597"/>
            <a:ext cx="7482880" cy="56121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Стенды « Безопасность»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:\Users\user\Desktop\ФОТО на сайт НОКОУ\IMG_9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5" y="3789040"/>
            <a:ext cx="3840425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О на сайт НОКОУ\IMG_9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23" y="1052736"/>
            <a:ext cx="3323861" cy="24928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 на сайт НОКОУ\IMG_9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0" y="1052736"/>
            <a:ext cx="1869672" cy="24928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ФОТО на сайт НОКОУ\IMG_95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565" r="7789" b="8269"/>
          <a:stretch/>
        </p:blipFill>
        <p:spPr bwMode="auto">
          <a:xfrm>
            <a:off x="4860032" y="3789040"/>
            <a:ext cx="3629025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ФОТО на сайт НОКОУ\IMG_9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52736"/>
            <a:ext cx="1888080" cy="25174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Стенд «Информация для родителей»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5350" r="15089" b="30909"/>
          <a:stretch/>
        </p:blipFill>
        <p:spPr>
          <a:xfrm>
            <a:off x="5229906" y="4195844"/>
            <a:ext cx="2275428" cy="238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user\Desktop\ФОТО на сайт НОКОУ\IMG_9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759882" cy="501317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О на сайт НОКОУ\IMG_9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7" y="1124744"/>
            <a:ext cx="4032448" cy="302433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О на сайт НОКОУ\IMG_9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4365104"/>
            <a:ext cx="3203848" cy="240288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Стенды «О питании»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:\Users\user\Desktop\ФОТО на сайт НОКОУ\IMG_96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t="9273" r="2076" b="16797"/>
          <a:stretch/>
        </p:blipFill>
        <p:spPr bwMode="auto">
          <a:xfrm>
            <a:off x="1140448" y="4481736"/>
            <a:ext cx="3809000" cy="221969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ФОТО на сайт НОКОУ\IMG_96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r="6022" b="3405"/>
          <a:stretch/>
        </p:blipFill>
        <p:spPr bwMode="auto">
          <a:xfrm>
            <a:off x="395536" y="939601"/>
            <a:ext cx="2721421" cy="342900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ФОТО на сайт НОКОУ\IMG_9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8698" r="5000" b="5716"/>
          <a:stretch/>
        </p:blipFill>
        <p:spPr bwMode="auto">
          <a:xfrm rot="5400000">
            <a:off x="5475456" y="1476203"/>
            <a:ext cx="3852468" cy="275748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ФОТО на сайт НОКОУ\IMG_96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28712"/>
            <a:ext cx="2556285" cy="34083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10" y="908720"/>
            <a:ext cx="7772400" cy="62798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2. 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</a:t>
            </a:r>
            <a:endParaRPr lang="ru-RU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6272" y="6165304"/>
            <a:ext cx="3005053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https://mbdou21.edummr.ru/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755576" y="1759267"/>
            <a:ext cx="7632847" cy="40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96752"/>
            <a:ext cx="8964488" cy="62798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</a:t>
            </a:r>
            <a:endParaRPr lang="ru-RU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759267"/>
            <a:ext cx="7992887" cy="41180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6344" y="6021288"/>
            <a:ext cx="29152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https://mbdou21.edummr.ru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00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7584" y="476673"/>
            <a:ext cx="792087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40635"/>
            <a:ext cx="7772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911954"/>
            <a:ext cx="7772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3" y="692696"/>
            <a:ext cx="7920880" cy="4406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2350" y="5435194"/>
            <a:ext cx="29152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https://mbdou21.edummr.ru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00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848871" cy="43924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0051" y="5805264"/>
            <a:ext cx="30050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https://mbdou21.edummr.ru/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18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628911" cy="48245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69473" y="5805264"/>
            <a:ext cx="30050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https://mbdou21.edummr.ru/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18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048594" cy="178010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Открытость и доступность информации об образовательной организации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1</a:t>
            </a:r>
            <a:r>
              <a:rPr lang="ru-RU" sz="2000" dirty="0">
                <a:solidFill>
                  <a:srgbClr val="FFFF00"/>
                </a:solidFill>
              </a:rPr>
              <a:t>. Соответствие информации о деятельности образовательной организации, размещенной на информационных стендах, ее содержанию и порядку (форме), установленных нормативными правовыми </a:t>
            </a:r>
            <a:r>
              <a:rPr lang="ru-RU" sz="2000" dirty="0" smtClean="0">
                <a:solidFill>
                  <a:srgbClr val="FFFF00"/>
                </a:solidFill>
              </a:rPr>
              <a:t>актами.</a:t>
            </a:r>
            <a:endParaRPr lang="ru-RU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user\Desktop\ФОТО на сайт НОКОУ\IMG_9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828522" cy="287139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на сайт НОКОУ\IMG_96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3429" b="4276"/>
          <a:stretch/>
        </p:blipFill>
        <p:spPr bwMode="auto">
          <a:xfrm>
            <a:off x="251520" y="2348880"/>
            <a:ext cx="4843954" cy="348915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7344815" cy="44644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1480" y="5733256"/>
            <a:ext cx="30050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https://mbdou21.edummr.ru/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08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692696"/>
            <a:ext cx="7488831" cy="48245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4053" y="5733256"/>
            <a:ext cx="30050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https://mbdou21.edummr.ru/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08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6979" y="5824784"/>
            <a:ext cx="3934475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https://mbdou21.edummr.ru/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27584" y="908720"/>
            <a:ext cx="7632848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848872" cy="45365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5816" y="5733256"/>
            <a:ext cx="30050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https://mbdou21.edummr.ru/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08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424936" cy="612068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3. Наличие и функционирование на официальном сайте организации информации о дистанционных способах взаимодействия с получателями услуг</a:t>
            </a:r>
            <a:r>
              <a:rPr lang="ru-RU" sz="24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- телефона; </a:t>
            </a:r>
            <a:endParaRPr lang="ru-RU" sz="2400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электронной </a:t>
            </a:r>
            <a:r>
              <a:rPr lang="ru-RU" sz="2400" dirty="0">
                <a:solidFill>
                  <a:srgbClr val="FFFF00"/>
                </a:solidFill>
              </a:rPr>
              <a:t>почты; </a:t>
            </a:r>
            <a:endParaRPr lang="ru-RU" sz="2400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- </a:t>
            </a:r>
            <a:r>
              <a:rPr lang="ru-RU" sz="2400" dirty="0">
                <a:solidFill>
                  <a:srgbClr val="FFFF00"/>
                </a:solidFill>
              </a:rPr>
              <a:t>электронных сервисов (форма для подачи электронного обращения (жалобы, предложения), получение консультаций</a:t>
            </a:r>
            <a:r>
              <a:rPr lang="ru-RU" sz="2400" dirty="0" smtClean="0">
                <a:solidFill>
                  <a:srgbClr val="FFFF00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- </a:t>
            </a:r>
            <a:r>
              <a:rPr lang="ru-RU" sz="2400" dirty="0">
                <a:solidFill>
                  <a:srgbClr val="FFFF00"/>
                </a:solidFill>
              </a:rPr>
              <a:t>технической возможности выражения получателем услуг мнения о качестве условий оказания услуг образовательной организацией (наличие анкеты для опроса граждан или гиперссылки на нее); </a:t>
            </a:r>
            <a:endParaRPr lang="ru-RU" sz="2400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- </a:t>
            </a:r>
            <a:r>
              <a:rPr lang="ru-RU" sz="2400" dirty="0">
                <a:solidFill>
                  <a:srgbClr val="FFFF00"/>
                </a:solidFill>
              </a:rPr>
              <a:t>иного дистанционного способа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7318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640960" cy="619268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Комфортность условий образовательной деятельности . Наличие комфортных условий для образовательной деятельности , например: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наличие и понятность навигации внутри образовательной организации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наличие и доступность питьевой воды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наличие и доступность санитарно-гигиенических помещений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санитарное состояние помещений образовательной организации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транспортная доступность (возможность доехать до образовательной организации на общественном транспорте, наличие парковки</a:t>
            </a:r>
            <a:r>
              <a:rPr lang="ru-RU" dirty="0" smtClean="0">
                <a:solidFill>
                  <a:srgbClr val="FFFF00"/>
                </a:solidFill>
              </a:rPr>
              <a:t>);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- доступность записи на получение консультации (по телефону, на официальном сайте образовательной организации в сети "Интернет", посредством Единого портала государственных и муниципальных услуг, при личном посещении образовательной организации);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- </a:t>
            </a:r>
            <a:r>
              <a:rPr lang="ru-RU" dirty="0">
                <a:solidFill>
                  <a:srgbClr val="FFFF00"/>
                </a:solidFill>
              </a:rPr>
              <a:t>иные параметры комфортных условий, установленные ведомственным актом уполномоченного федерального органа исполнительной </a:t>
            </a:r>
            <a:r>
              <a:rPr lang="ru-RU" dirty="0" smtClean="0">
                <a:solidFill>
                  <a:srgbClr val="FFFF00"/>
                </a:solidFill>
              </a:rPr>
              <a:t>власти.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772400" cy="62798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Стенд </a:t>
            </a:r>
            <a:r>
              <a:rPr lang="ru-RU" sz="2800" b="1" dirty="0" smtClean="0">
                <a:solidFill>
                  <a:srgbClr val="FFFF00"/>
                </a:solidFill>
                <a:ea typeface="+mn-ea"/>
                <a:cs typeface="+mn-cs"/>
              </a:rPr>
              <a:t>«</a:t>
            </a:r>
            <a:r>
              <a:rPr lang="ru-RU" sz="2800" b="1" dirty="0">
                <a:solidFill>
                  <a:srgbClr val="FFFF00"/>
                </a:solidFill>
                <a:ea typeface="+mn-ea"/>
                <a:cs typeface="+mn-cs"/>
              </a:rPr>
              <a:t>Б</a:t>
            </a:r>
            <a:r>
              <a:rPr lang="ru-RU" sz="2800" b="1" dirty="0" smtClean="0">
                <a:solidFill>
                  <a:srgbClr val="FFFF00"/>
                </a:solidFill>
                <a:ea typeface="+mn-ea"/>
                <a:cs typeface="+mn-cs"/>
              </a:rPr>
              <a:t>удьте здоровы»</a:t>
            </a:r>
            <a:r>
              <a:rPr lang="ru-RU" sz="2800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br>
              <a:rPr lang="ru-RU" sz="2800" dirty="0" smtClean="0">
                <a:solidFill>
                  <a:srgbClr val="FFFF00"/>
                </a:solidFill>
                <a:ea typeface="+mn-ea"/>
                <a:cs typeface="+mn-cs"/>
              </a:rPr>
            </a:br>
            <a:r>
              <a:rPr lang="ru-RU" sz="2800" b="1" dirty="0" smtClean="0">
                <a:solidFill>
                  <a:srgbClr val="FFFF00"/>
                </a:solidFill>
                <a:ea typeface="+mn-ea"/>
                <a:cs typeface="+mn-cs"/>
              </a:rPr>
              <a:t>Медицинский кабине</a:t>
            </a:r>
            <a:r>
              <a:rPr lang="ru-RU" sz="2800" dirty="0" smtClean="0">
                <a:solidFill>
                  <a:srgbClr val="FFFF00"/>
                </a:solidFill>
                <a:ea typeface="+mn-ea"/>
                <a:cs typeface="+mn-cs"/>
              </a:rPr>
              <a:t>т.</a:t>
            </a:r>
            <a:r>
              <a:rPr lang="ru-RU" sz="2800" dirty="0" smtClean="0">
                <a:solidFill>
                  <a:srgbClr val="073E87"/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073E87"/>
                </a:solidFill>
                <a:ea typeface="+mn-ea"/>
                <a:cs typeface="+mn-cs"/>
              </a:rPr>
            </a:br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 descr="C:\Users\user\Desktop\ФОТО на сайт НОКОУ\IMG_96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r="8368" b="5015"/>
          <a:stretch/>
        </p:blipFill>
        <p:spPr bwMode="auto">
          <a:xfrm>
            <a:off x="1259632" y="1196751"/>
            <a:ext cx="6408712" cy="549615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Навигация внутри организации 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C:\Users\user\Desktop\ФОТО на сайт НОКОУ\IMG_9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0895"/>
            <a:ext cx="5475116" cy="410633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О на сайт НОКОУ\IMG_9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04" y="2436316"/>
            <a:ext cx="3048000" cy="40640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Доступность питьевой воды</a:t>
            </a:r>
          </a:p>
        </p:txBody>
      </p:sp>
      <p:pic>
        <p:nvPicPr>
          <p:cNvPr id="2050" name="Picture 2" descr="C:\Users\user\Desktop\ФОТО на сайт НОКОУ\IMG_9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320480" cy="32403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на сайт НОКОУ\IMG_96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264024" cy="435203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Пищеблок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6325209"/>
            <a:ext cx="6400800" cy="14732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Прачечная-гладильная</a:t>
            </a:r>
          </a:p>
        </p:txBody>
      </p:sp>
      <p:pic>
        <p:nvPicPr>
          <p:cNvPr id="15362" name="Picture 2" descr="C:\Users\user\Desktop\ФОТО на сайт НОКОУ\IMG_96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2" b="8381"/>
          <a:stretch/>
        </p:blipFill>
        <p:spPr bwMode="auto">
          <a:xfrm>
            <a:off x="467544" y="692696"/>
            <a:ext cx="4719034" cy="252659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ФОТО на сайт НОКОУ\IMG_9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7790"/>
            <a:ext cx="2193708" cy="292494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ФОТО на сайт НОКОУ\IMG_96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66" y="3567789"/>
            <a:ext cx="2085695" cy="278092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ФОТО на сайт НОКОУ\IMG_9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60556"/>
            <a:ext cx="2729034" cy="36387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62798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Информация о порядке приема на обучение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esktop\ФОТО на сайт НОКОУ\IMG_9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572000" cy="34290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на сайт НОКОУ\IMG_9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744416" cy="28083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Санитарно- гигиеническое помещение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C:\Users\user\Desktop\ФОТО на сайт НОКОУ\PHOTO-2021-04-26-17-53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449706" cy="459960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ФОТО на сайт НОКОУ\PHOTO-2021-04-26-17-53-1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92175"/>
            <a:ext cx="3459585" cy="46127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Групповые помещения </a:t>
            </a:r>
            <a:endParaRPr lang="ru-R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C:\Users\user\Desktop\ФОТО на сайт НОКОУ\PHOTO-2021-04-26-17-53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1750343"/>
            <a:ext cx="3871979" cy="290398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ФОТО на сайт НОКОУ\PHOTO-2021-04-26-17-53-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24730"/>
          <a:stretch/>
        </p:blipFill>
        <p:spPr bwMode="auto">
          <a:xfrm>
            <a:off x="4572000" y="1196752"/>
            <a:ext cx="4043772" cy="345757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Буфетная 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C:\Users\user\Desktop\ФОТО на сайт НОКОУ\PHOTO-2021-04-26-17-56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189"/>
            <a:ext cx="4187788" cy="558371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Спальня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473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9458" name="Picture 2" descr="C:\Users\user\Desktop\ФОТО на сайт НОКОУ\IMG_96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7"/>
          <a:stretch/>
        </p:blipFill>
        <p:spPr bwMode="auto">
          <a:xfrm>
            <a:off x="1835696" y="1008112"/>
            <a:ext cx="5589240" cy="470688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20688" y="1144836"/>
            <a:ext cx="7772400" cy="6279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Музыкальный зал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836120"/>
            <a:ext cx="6400800" cy="14732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Физкультурный зал</a:t>
            </a:r>
          </a:p>
        </p:txBody>
      </p:sp>
      <p:pic>
        <p:nvPicPr>
          <p:cNvPr id="20482" name="Picture 2" descr="C:\Users\user\Desktop\ФОТО на сайт НОКОУ\SYIH6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3432"/>
            <a:ext cx="3487936" cy="348793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ФОТО на сайт НОКОУ\IMG_9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79" y="404664"/>
            <a:ext cx="4426992" cy="332024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ТО на сайт НОКОУ\IMG_96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2368" r="3732"/>
          <a:stretch/>
        </p:blipFill>
        <p:spPr bwMode="auto">
          <a:xfrm>
            <a:off x="2352898" y="544067"/>
            <a:ext cx="4319365" cy="60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7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на сайт НОКОУ\IMG_9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04456" cy="547260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на сайт НОКОУ\IMG_9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046959" cy="303521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на сайт НОКОУ\IMG_9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046959" cy="303521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891480"/>
            <a:ext cx="7772400" cy="178010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Методический кабинет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user\Desktop\ФОТО на сайт НОКОУ\IMG_9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8"/>
          <a:stretch/>
        </p:blipFill>
        <p:spPr bwMode="auto">
          <a:xfrm>
            <a:off x="35496" y="1203027"/>
            <a:ext cx="6192688" cy="316207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на сайт НОКОУ\IMG_96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3056" b="15208"/>
          <a:stretch/>
        </p:blipFill>
        <p:spPr bwMode="auto">
          <a:xfrm>
            <a:off x="5819685" y="2599317"/>
            <a:ext cx="3360827" cy="404691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на сайт НОКОУ\IMG_9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8" y="4437112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4624"/>
            <a:ext cx="7484368" cy="77199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Логопедический кабинет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user\Desktop\ФОТО на сайт НОКОУ\IMG_9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33" y="3376662"/>
            <a:ext cx="4486275" cy="336470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на сайт НОКОУ\IMG_96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"/>
          <a:stretch/>
        </p:blipFill>
        <p:spPr bwMode="auto">
          <a:xfrm>
            <a:off x="192607" y="1124744"/>
            <a:ext cx="4300538" cy="34290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на сайт НОКОУ\IMG_96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874" r="2922" b="4089"/>
          <a:stretch/>
        </p:blipFill>
        <p:spPr bwMode="auto">
          <a:xfrm>
            <a:off x="914400" y="879537"/>
            <a:ext cx="7386638" cy="564580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131" y="11266"/>
            <a:ext cx="8784976" cy="120404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Стенд инструктора по физической культуре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user\Desktop\ФОТО на сайт НОКОУ\IMG_9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489852" cy="465313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на сайт НОКОУ\IMG_96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/>
          <a:stretch/>
        </p:blipFill>
        <p:spPr bwMode="auto">
          <a:xfrm>
            <a:off x="746079" y="1844824"/>
            <a:ext cx="3781409" cy="45451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2913" y="1556792"/>
            <a:ext cx="4751430" cy="64807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Наши достижения 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user\Desktop\ФОТО на сайт НОКОУ\IMG_96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18022" b="9258"/>
          <a:stretch/>
        </p:blipFill>
        <p:spPr bwMode="auto">
          <a:xfrm>
            <a:off x="179512" y="548680"/>
            <a:ext cx="4343401" cy="407032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 на сайт НОКОУ\IMG_96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/>
          <a:stretch/>
        </p:blipFill>
        <p:spPr bwMode="auto">
          <a:xfrm>
            <a:off x="4644007" y="3501008"/>
            <a:ext cx="4463399" cy="28937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951</TotalTime>
  <Words>365</Words>
  <Application>Microsoft Office PowerPoint</Application>
  <PresentationFormat>Экран (4:3)</PresentationFormat>
  <Paragraphs>48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Волна</vt:lpstr>
      <vt:lpstr>Критерии независимой оценки качества условий осуществления образовательной деятельности в 2021 г</vt:lpstr>
      <vt:lpstr>Открытость и доступность информации об образовательной организации  1. Соответствие информации о деятельности образовательной организации, размещенной на информационных стендах, ее содержанию и порядку (форме), установленных нормативными правовыми актами.</vt:lpstr>
      <vt:lpstr>Информация о порядке приема на обучение</vt:lpstr>
      <vt:lpstr>Презентация PowerPoint</vt:lpstr>
      <vt:lpstr>Методический кабинет</vt:lpstr>
      <vt:lpstr>Логопедический кабинет</vt:lpstr>
      <vt:lpstr>Презентация PowerPoint</vt:lpstr>
      <vt:lpstr>Стенд инструктора по физической культуре</vt:lpstr>
      <vt:lpstr>Наши достижения </vt:lpstr>
      <vt:lpstr>Стенд «Права ребенка»</vt:lpstr>
      <vt:lpstr>Стенды « Безопасность»</vt:lpstr>
      <vt:lpstr>Стенд «Информация для родителей»</vt:lpstr>
      <vt:lpstr>Стенды «О питании»</vt:lpstr>
      <vt:lpstr>2. 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</vt:lpstr>
      <vt:lpstr>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Стенд «Будьте здоровы»  Медицинский кабинет. </vt:lpstr>
      <vt:lpstr>Навигация внутри организации </vt:lpstr>
      <vt:lpstr>Доступность питьевой воды</vt:lpstr>
      <vt:lpstr>Пищеблок</vt:lpstr>
      <vt:lpstr>Санитарно- гигиеническое помещение</vt:lpstr>
      <vt:lpstr>Групповые помещения </vt:lpstr>
      <vt:lpstr>Буфетная </vt:lpstr>
      <vt:lpstr>Спальня</vt:lpstr>
      <vt:lpstr>Музыкальный зал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Критерии независимой оценки качества условий осуществления образовательной деятельности в 2019г</dc:title>
  <dc:creator>user</dc:creator>
  <cp:lastModifiedBy>User</cp:lastModifiedBy>
  <cp:revision>51</cp:revision>
  <dcterms:created xsi:type="dcterms:W3CDTF">2019-09-23T06:03:14Z</dcterms:created>
  <dcterms:modified xsi:type="dcterms:W3CDTF">2021-06-24T07:53:39Z</dcterms:modified>
</cp:coreProperties>
</file>